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60" r:id="rId4"/>
    <p:sldId id="266" r:id="rId5"/>
    <p:sldId id="277" r:id="rId6"/>
    <p:sldId id="258" r:id="rId7"/>
    <p:sldId id="259" r:id="rId8"/>
    <p:sldId id="271" r:id="rId9"/>
    <p:sldId id="272" r:id="rId10"/>
    <p:sldId id="273" r:id="rId11"/>
    <p:sldId id="274" r:id="rId12"/>
    <p:sldId id="275" r:id="rId13"/>
    <p:sldId id="276" r:id="rId14"/>
    <p:sldId id="267" r:id="rId15"/>
    <p:sldId id="268" r:id="rId16"/>
    <p:sldId id="269" r:id="rId17"/>
    <p:sldId id="263" r:id="rId18"/>
    <p:sldId id="265" r:id="rId19"/>
    <p:sldId id="2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D329ED-3474-4532-9D44-7DF23C1B8836}" type="datetimeFigureOut">
              <a:rPr lang="en-US" smtClean="0"/>
              <a:pPr/>
              <a:t>1/12/2010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CB2F32-0760-4D9D-853E-D64DBE3C87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C582696F-649E-4493-9200-A3847DFD9646}" type="slidenum">
              <a:rPr lang="en-US" smtClean="0"/>
              <a:pPr/>
              <a:t>8</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C6A24614-0AB1-47EC-89C6-A9E3A06E8D8B}" type="slidenum">
              <a:rPr lang="en-US" smtClean="0"/>
              <a:pPr/>
              <a:t>9</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BFFB5A6E-793D-4F32-9FFC-60F2AE773808}" type="slidenum">
              <a:rPr lang="en-US" smtClean="0"/>
              <a:pPr/>
              <a:t>10</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A09FDD64-8535-4B04-8D5C-EAD191C49203}" type="slidenum">
              <a:rPr lang="en-US" smtClean="0"/>
              <a:pPr/>
              <a:t>11</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04D83A6C-04D0-400E-A395-4C0BC818B117}" type="slidenum">
              <a:rPr lang="en-US" smtClean="0"/>
              <a:pPr/>
              <a:t>12</a:t>
            </a:fld>
            <a:endParaRPr lang="en-US"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B33DA4C1-88AF-4BDE-BB33-08C6F3E9A257}" type="slidenum">
              <a:rPr lang="en-US" smtClean="0"/>
              <a:pPr/>
              <a:t>13</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FF6D2BEB-2A98-449C-970D-34102E3DBB4E}" type="slidenum">
              <a:rPr lang="en-US"/>
              <a:pPr/>
              <a:t>17</a:t>
            </a:fld>
            <a:endParaRPr 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E22F67BC-DD77-4624-A424-33F7AE91C3AD}" type="slidenum">
              <a:rPr lang="en-US"/>
              <a:pPr/>
              <a:t>18</a:t>
            </a:fld>
            <a:endParaRPr 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85F7BF-578E-4596-B5A3-E87BA20017DE}" type="slidenum">
              <a:rPr lang="en-US"/>
              <a:pPr/>
              <a:t>19</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0B1C93-65D7-4FAC-8FF7-D8C21954947F}"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C35F-8BAD-49FB-92D8-DCAE8829190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B1C93-65D7-4FAC-8FF7-D8C21954947F}"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C35F-8BAD-49FB-92D8-DCAE8829190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B1C93-65D7-4FAC-8FF7-D8C21954947F}"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C35F-8BAD-49FB-92D8-DCAE8829190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B1C93-65D7-4FAC-8FF7-D8C21954947F}"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C35F-8BAD-49FB-92D8-DCAE8829190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0B1C93-65D7-4FAC-8FF7-D8C21954947F}" type="datetimeFigureOut">
              <a:rPr lang="en-US" smtClean="0"/>
              <a:pPr/>
              <a:t>1/12/2010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C35F-8BAD-49FB-92D8-DCAE8829190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0B1C93-65D7-4FAC-8FF7-D8C21954947F}" type="datetimeFigureOut">
              <a:rPr lang="en-US" smtClean="0"/>
              <a:pPr/>
              <a:t>1/12/2010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0C35F-8BAD-49FB-92D8-DCAE8829190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0B1C93-65D7-4FAC-8FF7-D8C21954947F}" type="datetimeFigureOut">
              <a:rPr lang="en-US" smtClean="0"/>
              <a:pPr/>
              <a:t>1/12/2010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20C35F-8BAD-49FB-92D8-DCAE8829190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0B1C93-65D7-4FAC-8FF7-D8C21954947F}" type="datetimeFigureOut">
              <a:rPr lang="en-US" smtClean="0"/>
              <a:pPr/>
              <a:t>1/12/2010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20C35F-8BAD-49FB-92D8-DCAE8829190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0B1C93-65D7-4FAC-8FF7-D8C21954947F}" type="datetimeFigureOut">
              <a:rPr lang="en-US" smtClean="0"/>
              <a:pPr/>
              <a:t>1/12/2010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20C35F-8BAD-49FB-92D8-DCAE882919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0B1C93-65D7-4FAC-8FF7-D8C21954947F}" type="datetimeFigureOut">
              <a:rPr lang="en-US" smtClean="0"/>
              <a:pPr/>
              <a:t>1/12/2010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0C35F-8BAD-49FB-92D8-DCAE882919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0B1C93-65D7-4FAC-8FF7-D8C21954947F}" type="datetimeFigureOut">
              <a:rPr lang="en-US" smtClean="0"/>
              <a:pPr/>
              <a:t>1/12/2010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0C35F-8BAD-49FB-92D8-DCAE882919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0B1C93-65D7-4FAC-8FF7-D8C21954947F}" type="datetimeFigureOut">
              <a:rPr lang="en-US" smtClean="0"/>
              <a:pPr/>
              <a:t>1/12/2010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20C35F-8BAD-49FB-92D8-DCAE882919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b="1" dirty="0" smtClean="0">
                <a:latin typeface="Times New Roman" pitchFamily="18" charset="0"/>
                <a:cs typeface="Times New Roman" pitchFamily="18" charset="0"/>
              </a:rPr>
              <a:t>An Empire of Client States</a:t>
            </a:r>
            <a:endParaRPr lang="en-US" sz="24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2000" dirty="0" smtClean="0">
                <a:latin typeface="Times New Roman" pitchFamily="18" charset="0"/>
                <a:cs typeface="Times New Roman" pitchFamily="18" charset="0"/>
              </a:rPr>
              <a:t>Clients, Organizational Form, Surveillance and Empire</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2000" b="1" smtClean="0">
                <a:latin typeface="Times New Roman" pitchFamily="18" charset="0"/>
              </a:rPr>
              <a:t>President Carter Greets the Shah of Iran</a:t>
            </a:r>
          </a:p>
        </p:txBody>
      </p:sp>
      <p:pic>
        <p:nvPicPr>
          <p:cNvPr id="26627" name="Picture 3"/>
          <p:cNvPicPr>
            <a:picLocks noGrp="1" noChangeAspect="1" noChangeArrowheads="1"/>
          </p:cNvPicPr>
          <p:nvPr>
            <p:ph type="body" idx="1"/>
          </p:nvPr>
        </p:nvPicPr>
        <p:blipFill>
          <a:blip r:embed="rId3" cstate="print"/>
          <a:srcRect/>
          <a:stretch>
            <a:fillRect/>
          </a:stretch>
        </p:blipFill>
        <p:spPr>
          <a:xfrm>
            <a:off x="1903413" y="1981200"/>
            <a:ext cx="5640387" cy="3886200"/>
          </a:xfrm>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2000" b="1" smtClean="0">
                <a:latin typeface="Times New Roman" pitchFamily="18" charset="0"/>
              </a:rPr>
              <a:t>President Reagan meets Liberian President Samuel Doe</a:t>
            </a:r>
          </a:p>
        </p:txBody>
      </p:sp>
      <p:pic>
        <p:nvPicPr>
          <p:cNvPr id="27651" name="Picture 3"/>
          <p:cNvPicPr>
            <a:picLocks noGrp="1" noChangeAspect="1" noChangeArrowheads="1"/>
          </p:cNvPicPr>
          <p:nvPr>
            <p:ph type="body" idx="1"/>
          </p:nvPr>
        </p:nvPicPr>
        <p:blipFill>
          <a:blip r:embed="rId3" cstate="print"/>
          <a:srcRect/>
          <a:stretch>
            <a:fillRect/>
          </a:stretch>
        </p:blipFill>
        <p:spPr>
          <a:xfrm>
            <a:off x="2663825" y="1981200"/>
            <a:ext cx="3736975" cy="3886200"/>
          </a:xfrm>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2000" b="1" smtClean="0">
                <a:latin typeface="Times New Roman" pitchFamily="18" charset="0"/>
              </a:rPr>
              <a:t>President Bush walks with Saudi King Abdullah</a:t>
            </a:r>
          </a:p>
        </p:txBody>
      </p:sp>
      <p:pic>
        <p:nvPicPr>
          <p:cNvPr id="28675" name="Picture 3"/>
          <p:cNvPicPr>
            <a:picLocks noGrp="1" noChangeAspect="1" noChangeArrowheads="1"/>
          </p:cNvPicPr>
          <p:nvPr>
            <p:ph type="body" idx="1"/>
          </p:nvPr>
        </p:nvPicPr>
        <p:blipFill>
          <a:blip r:embed="rId3" cstate="print"/>
          <a:srcRect/>
          <a:stretch>
            <a:fillRect/>
          </a:stretch>
        </p:blipFill>
        <p:spPr>
          <a:xfrm>
            <a:off x="2365375" y="2109788"/>
            <a:ext cx="4413250" cy="3757612"/>
          </a:xfrm>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2000" smtClean="0">
                <a:latin typeface="Times New Roman" pitchFamily="18" charset="0"/>
              </a:rPr>
              <a:t>Afghan President Karzai, Vice-President Biden, President Obama and Pakistan President Zardari walk along at the White House</a:t>
            </a:r>
            <a:r>
              <a:rPr lang="en-US" smtClean="0"/>
              <a:t> </a:t>
            </a:r>
          </a:p>
        </p:txBody>
      </p:sp>
      <p:sp>
        <p:nvSpPr>
          <p:cNvPr id="29699" name="Rectangle 3"/>
          <p:cNvSpPr>
            <a:spLocks noGrp="1" noChangeArrowheads="1"/>
          </p:cNvSpPr>
          <p:nvPr>
            <p:ph type="body" idx="1"/>
          </p:nvPr>
        </p:nvSpPr>
        <p:spPr>
          <a:xfrm>
            <a:off x="457200" y="1600200"/>
            <a:ext cx="8229600" cy="3886200"/>
          </a:xfrm>
        </p:spPr>
        <p:txBody>
          <a:bodyPr/>
          <a:lstStyle/>
          <a:p>
            <a:pPr eaLnBrk="1" hangingPunct="1">
              <a:buNone/>
            </a:pPr>
            <a:endParaRPr lang="en-US" dirty="0" smtClean="0"/>
          </a:p>
        </p:txBody>
      </p:sp>
      <p:pic>
        <p:nvPicPr>
          <p:cNvPr id="29700" name="Picture 6" descr="Obama+Karzai+Zardari+Brief+Media+After+White+XtYoKSX4vMBl"/>
          <p:cNvPicPr>
            <a:picLocks noChangeAspect="1" noChangeArrowheads="1"/>
          </p:cNvPicPr>
          <p:nvPr/>
        </p:nvPicPr>
        <p:blipFill>
          <a:blip r:embed="rId3" cstate="print"/>
          <a:srcRect/>
          <a:stretch>
            <a:fillRect/>
          </a:stretch>
        </p:blipFill>
        <p:spPr bwMode="auto">
          <a:xfrm>
            <a:off x="2133600" y="2133600"/>
            <a:ext cx="510540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imes New Roman" pitchFamily="18" charset="0"/>
                <a:cs typeface="Times New Roman" pitchFamily="18" charset="0"/>
              </a:rPr>
              <a:t>Current US Clients</a:t>
            </a:r>
            <a:endParaRPr lang="en-US" sz="2000" dirty="0">
              <a:latin typeface="Times New Roman" pitchFamily="18" charset="0"/>
              <a:cs typeface="Times New Roman" pitchFamily="18" charset="0"/>
            </a:endParaRPr>
          </a:p>
        </p:txBody>
      </p:sp>
      <p:sp>
        <p:nvSpPr>
          <p:cNvPr id="3" name="Content Placeholder 2"/>
          <p:cNvSpPr>
            <a:spLocks noGrp="1"/>
          </p:cNvSpPr>
          <p:nvPr>
            <p:ph sz="half" idx="1"/>
          </p:nvPr>
        </p:nvSpPr>
        <p:spPr/>
        <p:txBody>
          <a:bodyPr>
            <a:normAutofit fontScale="85000" lnSpcReduction="20000"/>
          </a:bodyPr>
          <a:lstStyle/>
          <a:p>
            <a:pPr>
              <a:buNone/>
            </a:pPr>
            <a:r>
              <a:rPr lang="en-US" sz="1800" dirty="0" smtClean="0">
                <a:latin typeface="Times New Roman" pitchFamily="18" charset="0"/>
                <a:cs typeface="Times New Roman" pitchFamily="18" charset="0"/>
              </a:rPr>
              <a:t>Ethiopia</a:t>
            </a:r>
          </a:p>
          <a:p>
            <a:pPr>
              <a:buNone/>
            </a:pPr>
            <a:r>
              <a:rPr lang="en-US" sz="1800" dirty="0" smtClean="0">
                <a:latin typeface="Times New Roman" pitchFamily="18" charset="0"/>
                <a:cs typeface="Times New Roman" pitchFamily="18" charset="0"/>
              </a:rPr>
              <a:t>Ghana</a:t>
            </a:r>
          </a:p>
          <a:p>
            <a:pPr>
              <a:buNone/>
            </a:pPr>
            <a:r>
              <a:rPr lang="en-US" sz="1800" dirty="0" smtClean="0">
                <a:latin typeface="Times New Roman" pitchFamily="18" charset="0"/>
                <a:cs typeface="Times New Roman" pitchFamily="18" charset="0"/>
              </a:rPr>
              <a:t>Liberia</a:t>
            </a:r>
          </a:p>
          <a:p>
            <a:pPr>
              <a:buNone/>
            </a:pPr>
            <a:r>
              <a:rPr lang="en-US" sz="1800" dirty="0" smtClean="0"/>
              <a:t>Antigua and Barbuda</a:t>
            </a:r>
          </a:p>
          <a:p>
            <a:pPr>
              <a:buNone/>
            </a:pPr>
            <a:r>
              <a:rPr lang="en-US" sz="1800" dirty="0" smtClean="0"/>
              <a:t>Argentina</a:t>
            </a:r>
          </a:p>
          <a:p>
            <a:pPr>
              <a:buNone/>
            </a:pPr>
            <a:r>
              <a:rPr lang="en-US" sz="1800" dirty="0" smtClean="0"/>
              <a:t>Bahamas</a:t>
            </a:r>
          </a:p>
          <a:p>
            <a:pPr>
              <a:buNone/>
            </a:pPr>
            <a:r>
              <a:rPr lang="en-US" sz="1800" dirty="0" smtClean="0"/>
              <a:t>Barbados</a:t>
            </a:r>
          </a:p>
          <a:p>
            <a:pPr>
              <a:buNone/>
            </a:pPr>
            <a:r>
              <a:rPr lang="en-US" sz="1800" dirty="0" smtClean="0"/>
              <a:t>Belize</a:t>
            </a:r>
          </a:p>
          <a:p>
            <a:pPr>
              <a:buNone/>
            </a:pPr>
            <a:r>
              <a:rPr lang="en-US" sz="1800" dirty="0" smtClean="0"/>
              <a:t>Bolivia</a:t>
            </a:r>
          </a:p>
          <a:p>
            <a:pPr>
              <a:buNone/>
            </a:pPr>
            <a:r>
              <a:rPr lang="en-US" sz="1800" dirty="0" smtClean="0"/>
              <a:t>Brazil</a:t>
            </a:r>
          </a:p>
          <a:p>
            <a:pPr>
              <a:buNone/>
            </a:pPr>
            <a:r>
              <a:rPr lang="en-US" sz="1800" dirty="0" smtClean="0"/>
              <a:t>Canada</a:t>
            </a:r>
          </a:p>
          <a:p>
            <a:pPr>
              <a:buNone/>
            </a:pPr>
            <a:r>
              <a:rPr lang="en-US" sz="1800" dirty="0" smtClean="0"/>
              <a:t>Chile</a:t>
            </a:r>
          </a:p>
          <a:p>
            <a:pPr>
              <a:buNone/>
            </a:pPr>
            <a:r>
              <a:rPr lang="en-US" sz="1800" dirty="0" smtClean="0"/>
              <a:t>Colombia</a:t>
            </a:r>
          </a:p>
          <a:p>
            <a:pPr>
              <a:buNone/>
            </a:pPr>
            <a:r>
              <a:rPr lang="en-US" sz="1800" dirty="0" smtClean="0"/>
              <a:t>Costa Rica</a:t>
            </a:r>
          </a:p>
          <a:p>
            <a:pPr>
              <a:buNone/>
            </a:pPr>
            <a:r>
              <a:rPr lang="en-US" sz="1800" dirty="0" smtClean="0"/>
              <a:t>Dominica</a:t>
            </a:r>
          </a:p>
          <a:p>
            <a:pPr>
              <a:buNone/>
            </a:pPr>
            <a:r>
              <a:rPr lang="en-US" sz="1800" dirty="0" smtClean="0"/>
              <a:t>Dominican Republic</a:t>
            </a:r>
          </a:p>
          <a:p>
            <a:pPr>
              <a:buNone/>
            </a:pPr>
            <a:r>
              <a:rPr lang="en-US" sz="1800" dirty="0" smtClean="0"/>
              <a:t>Ecuador</a:t>
            </a:r>
          </a:p>
          <a:p>
            <a:pPr>
              <a:buNone/>
            </a:pPr>
            <a:r>
              <a:rPr lang="en-US" sz="1800" dirty="0" smtClean="0"/>
              <a:t>El Salvador</a:t>
            </a:r>
          </a:p>
          <a:p>
            <a:pPr>
              <a:buNone/>
            </a:pPr>
            <a:endParaRPr lang="en-US" sz="1800" dirty="0">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fontScale="85000" lnSpcReduction="20000"/>
          </a:bodyPr>
          <a:lstStyle/>
          <a:p>
            <a:pPr>
              <a:buNone/>
            </a:pPr>
            <a:r>
              <a:rPr lang="en-US" sz="1900" dirty="0" smtClean="0">
                <a:latin typeface="Times New Roman" pitchFamily="18" charset="0"/>
                <a:cs typeface="Times New Roman" pitchFamily="18" charset="0"/>
              </a:rPr>
              <a:t>Guyana</a:t>
            </a:r>
          </a:p>
          <a:p>
            <a:pPr>
              <a:buNone/>
            </a:pPr>
            <a:r>
              <a:rPr lang="en-US" sz="1900" dirty="0" smtClean="0">
                <a:latin typeface="Times New Roman" pitchFamily="18" charset="0"/>
                <a:cs typeface="Times New Roman" pitchFamily="18" charset="0"/>
              </a:rPr>
              <a:t>Haiti</a:t>
            </a:r>
          </a:p>
          <a:p>
            <a:pPr>
              <a:buNone/>
            </a:pPr>
            <a:r>
              <a:rPr lang="en-US" sz="1900" dirty="0" smtClean="0">
                <a:latin typeface="Times New Roman" pitchFamily="18" charset="0"/>
                <a:cs typeface="Times New Roman" pitchFamily="18" charset="0"/>
              </a:rPr>
              <a:t>Honduras</a:t>
            </a:r>
          </a:p>
          <a:p>
            <a:pPr>
              <a:buNone/>
            </a:pPr>
            <a:r>
              <a:rPr lang="en-US" sz="1900" dirty="0" smtClean="0">
                <a:latin typeface="Times New Roman" pitchFamily="18" charset="0"/>
                <a:cs typeface="Times New Roman" pitchFamily="18" charset="0"/>
              </a:rPr>
              <a:t>Jamaica</a:t>
            </a:r>
          </a:p>
          <a:p>
            <a:pPr>
              <a:buNone/>
            </a:pPr>
            <a:r>
              <a:rPr lang="en-US" sz="1900" dirty="0" smtClean="0">
                <a:latin typeface="Times New Roman" pitchFamily="18" charset="0"/>
                <a:cs typeface="Times New Roman" pitchFamily="18" charset="0"/>
              </a:rPr>
              <a:t>Mexico</a:t>
            </a:r>
          </a:p>
          <a:p>
            <a:pPr>
              <a:buNone/>
            </a:pPr>
            <a:r>
              <a:rPr lang="en-US" sz="1900" dirty="0" smtClean="0">
                <a:latin typeface="Times New Roman" pitchFamily="18" charset="0"/>
                <a:cs typeface="Times New Roman" pitchFamily="18" charset="0"/>
              </a:rPr>
              <a:t>Nicaragua</a:t>
            </a:r>
          </a:p>
          <a:p>
            <a:pPr>
              <a:buNone/>
            </a:pPr>
            <a:r>
              <a:rPr lang="en-US" sz="1900" dirty="0" smtClean="0">
                <a:latin typeface="Times New Roman" pitchFamily="18" charset="0"/>
                <a:cs typeface="Times New Roman" pitchFamily="18" charset="0"/>
              </a:rPr>
              <a:t>Panama</a:t>
            </a:r>
          </a:p>
          <a:p>
            <a:pPr>
              <a:buNone/>
            </a:pPr>
            <a:r>
              <a:rPr lang="en-US" sz="1900" dirty="0" smtClean="0">
                <a:latin typeface="Times New Roman" pitchFamily="18" charset="0"/>
                <a:cs typeface="Times New Roman" pitchFamily="18" charset="0"/>
              </a:rPr>
              <a:t>Paraguay</a:t>
            </a:r>
          </a:p>
          <a:p>
            <a:pPr>
              <a:buNone/>
            </a:pPr>
            <a:r>
              <a:rPr lang="en-US" sz="1900" dirty="0" smtClean="0">
                <a:latin typeface="Times New Roman" pitchFamily="18" charset="0"/>
                <a:cs typeface="Times New Roman" pitchFamily="18" charset="0"/>
              </a:rPr>
              <a:t>Peru</a:t>
            </a:r>
          </a:p>
          <a:p>
            <a:pPr>
              <a:buNone/>
            </a:pPr>
            <a:r>
              <a:rPr lang="en-US" sz="1900" dirty="0" smtClean="0">
                <a:latin typeface="Times New Roman" pitchFamily="18" charset="0"/>
                <a:cs typeface="Times New Roman" pitchFamily="18" charset="0"/>
              </a:rPr>
              <a:t>Saint Kitts and Nevis</a:t>
            </a:r>
          </a:p>
          <a:p>
            <a:pPr>
              <a:buNone/>
            </a:pPr>
            <a:r>
              <a:rPr lang="en-US" sz="1900" dirty="0" smtClean="0">
                <a:latin typeface="Times New Roman" pitchFamily="18" charset="0"/>
                <a:cs typeface="Times New Roman" pitchFamily="18" charset="0"/>
              </a:rPr>
              <a:t>Saint Lucia</a:t>
            </a:r>
          </a:p>
          <a:p>
            <a:pPr>
              <a:buNone/>
            </a:pPr>
            <a:r>
              <a:rPr lang="en-US" sz="1900" dirty="0" smtClean="0">
                <a:latin typeface="Times New Roman" pitchFamily="18" charset="0"/>
                <a:cs typeface="Times New Roman" pitchFamily="18" charset="0"/>
              </a:rPr>
              <a:t>Saint Vincent/Grenadines</a:t>
            </a:r>
          </a:p>
          <a:p>
            <a:pPr>
              <a:buNone/>
            </a:pPr>
            <a:r>
              <a:rPr lang="en-US" sz="1900" dirty="0" smtClean="0">
                <a:latin typeface="Times New Roman" pitchFamily="18" charset="0"/>
                <a:cs typeface="Times New Roman" pitchFamily="18" charset="0"/>
              </a:rPr>
              <a:t>Suriname</a:t>
            </a:r>
          </a:p>
          <a:p>
            <a:pPr>
              <a:buNone/>
            </a:pPr>
            <a:r>
              <a:rPr lang="en-US" sz="1900" dirty="0" smtClean="0">
                <a:latin typeface="Times New Roman" pitchFamily="18" charset="0"/>
                <a:cs typeface="Times New Roman" pitchFamily="18" charset="0"/>
              </a:rPr>
              <a:t>Trinidad and Tobago</a:t>
            </a:r>
          </a:p>
          <a:p>
            <a:pPr>
              <a:buNone/>
            </a:pPr>
            <a:r>
              <a:rPr lang="en-US" sz="1900" dirty="0" smtClean="0">
                <a:latin typeface="Times New Roman" pitchFamily="18" charset="0"/>
                <a:cs typeface="Times New Roman" pitchFamily="18" charset="0"/>
              </a:rPr>
              <a:t>Uruguay</a:t>
            </a:r>
          </a:p>
          <a:p>
            <a:pPr>
              <a:buNone/>
            </a:pPr>
            <a:r>
              <a:rPr lang="en-US" sz="1900" dirty="0" smtClean="0">
                <a:latin typeface="Times New Roman" pitchFamily="18" charset="0"/>
                <a:cs typeface="Times New Roman" pitchFamily="18" charset="0"/>
              </a:rPr>
              <a:t>Grenada</a:t>
            </a:r>
          </a:p>
          <a:p>
            <a:pPr>
              <a:buNone/>
            </a:pPr>
            <a:r>
              <a:rPr lang="en-US" sz="1900" dirty="0" smtClean="0">
                <a:latin typeface="Times New Roman" pitchFamily="18" charset="0"/>
                <a:cs typeface="Times New Roman" pitchFamily="18" charset="0"/>
              </a:rPr>
              <a:t>Guatemala</a:t>
            </a:r>
          </a:p>
          <a:p>
            <a:pPr>
              <a:buNone/>
            </a:pPr>
            <a:r>
              <a:rPr lang="en-US" sz="1900" dirty="0" smtClean="0">
                <a:latin typeface="Times New Roman" pitchFamily="18" charset="0"/>
                <a:cs typeface="Times New Roman" pitchFamily="18" charset="0"/>
              </a:rPr>
              <a:t>Venezuela</a:t>
            </a:r>
          </a:p>
          <a:p>
            <a:pPr>
              <a:buNone/>
            </a:pPr>
            <a:endParaRPr lang="en-US" sz="1800" dirty="0" smtClean="0"/>
          </a:p>
          <a:p>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imes New Roman" pitchFamily="18" charset="0"/>
                <a:cs typeface="Times New Roman" pitchFamily="18" charset="0"/>
              </a:rPr>
              <a:t>Current US Clients</a:t>
            </a:r>
            <a:endParaRPr lang="en-US" sz="2000" dirty="0">
              <a:latin typeface="Times New Roman" pitchFamily="18" charset="0"/>
              <a:cs typeface="Times New Roman" pitchFamily="18" charset="0"/>
            </a:endParaRPr>
          </a:p>
        </p:txBody>
      </p:sp>
      <p:sp>
        <p:nvSpPr>
          <p:cNvPr id="3" name="Content Placeholder 2"/>
          <p:cNvSpPr>
            <a:spLocks noGrp="1"/>
          </p:cNvSpPr>
          <p:nvPr>
            <p:ph sz="half" idx="1"/>
          </p:nvPr>
        </p:nvSpPr>
        <p:spPr/>
        <p:txBody>
          <a:bodyPr>
            <a:normAutofit fontScale="92500" lnSpcReduction="20000"/>
          </a:bodyPr>
          <a:lstStyle/>
          <a:p>
            <a:pPr>
              <a:buNone/>
            </a:pPr>
            <a:r>
              <a:rPr lang="en-US" sz="1600" dirty="0" smtClean="0">
                <a:latin typeface="Times New Roman" pitchFamily="18" charset="0"/>
                <a:cs typeface="Times New Roman" pitchFamily="18" charset="0"/>
              </a:rPr>
              <a:t>Austria</a:t>
            </a:r>
          </a:p>
          <a:p>
            <a:pPr>
              <a:buNone/>
            </a:pPr>
            <a:r>
              <a:rPr lang="en-US" sz="1600" dirty="0" smtClean="0">
                <a:latin typeface="Times New Roman" pitchFamily="18" charset="0"/>
                <a:cs typeface="Times New Roman" pitchFamily="18" charset="0"/>
              </a:rPr>
              <a:t>Bosnia and Herzegovina</a:t>
            </a:r>
          </a:p>
          <a:p>
            <a:pPr>
              <a:buNone/>
            </a:pPr>
            <a:r>
              <a:rPr lang="en-US" sz="1600" dirty="0" smtClean="0">
                <a:latin typeface="Times New Roman" pitchFamily="18" charset="0"/>
                <a:cs typeface="Times New Roman" pitchFamily="18" charset="0"/>
              </a:rPr>
              <a:t>Belgium</a:t>
            </a:r>
          </a:p>
          <a:p>
            <a:pPr>
              <a:buNone/>
            </a:pPr>
            <a:r>
              <a:rPr lang="en-US" sz="1600" dirty="0" smtClean="0">
                <a:latin typeface="Times New Roman" pitchFamily="18" charset="0"/>
                <a:cs typeface="Times New Roman" pitchFamily="18" charset="0"/>
              </a:rPr>
              <a:t>Denmark</a:t>
            </a:r>
          </a:p>
          <a:p>
            <a:pPr>
              <a:buNone/>
            </a:pPr>
            <a:r>
              <a:rPr lang="en-US" sz="1600" dirty="0" smtClean="0">
                <a:latin typeface="Times New Roman" pitchFamily="18" charset="0"/>
                <a:cs typeface="Times New Roman" pitchFamily="18" charset="0"/>
              </a:rPr>
              <a:t>France</a:t>
            </a:r>
          </a:p>
          <a:p>
            <a:pPr>
              <a:buNone/>
            </a:pPr>
            <a:r>
              <a:rPr lang="en-US" sz="1600" dirty="0" smtClean="0">
                <a:latin typeface="Times New Roman" pitchFamily="18" charset="0"/>
                <a:cs typeface="Times New Roman" pitchFamily="18" charset="0"/>
              </a:rPr>
              <a:t>Germany</a:t>
            </a:r>
          </a:p>
          <a:p>
            <a:pPr>
              <a:buNone/>
            </a:pPr>
            <a:r>
              <a:rPr lang="en-US" sz="1600" dirty="0" smtClean="0">
                <a:latin typeface="Times New Roman" pitchFamily="18" charset="0"/>
                <a:cs typeface="Times New Roman" pitchFamily="18" charset="0"/>
              </a:rPr>
              <a:t>Greece</a:t>
            </a:r>
          </a:p>
          <a:p>
            <a:pPr>
              <a:buNone/>
            </a:pPr>
            <a:r>
              <a:rPr lang="en-US" sz="1600" dirty="0" smtClean="0">
                <a:latin typeface="Times New Roman" pitchFamily="18" charset="0"/>
                <a:cs typeface="Times New Roman" pitchFamily="18" charset="0"/>
              </a:rPr>
              <a:t>Iceland</a:t>
            </a:r>
          </a:p>
          <a:p>
            <a:pPr>
              <a:buNone/>
            </a:pPr>
            <a:r>
              <a:rPr lang="en-US" sz="1600" dirty="0" smtClean="0">
                <a:latin typeface="Times New Roman" pitchFamily="18" charset="0"/>
                <a:cs typeface="Times New Roman" pitchFamily="18" charset="0"/>
              </a:rPr>
              <a:t>Italy</a:t>
            </a:r>
          </a:p>
          <a:p>
            <a:pPr>
              <a:buNone/>
            </a:pPr>
            <a:r>
              <a:rPr lang="en-US" sz="1600" dirty="0" smtClean="0">
                <a:latin typeface="Times New Roman" pitchFamily="18" charset="0"/>
                <a:cs typeface="Times New Roman" pitchFamily="18" charset="0"/>
              </a:rPr>
              <a:t>Luxembourg</a:t>
            </a:r>
          </a:p>
          <a:p>
            <a:pPr>
              <a:buNone/>
            </a:pPr>
            <a:r>
              <a:rPr lang="en-US" sz="1600" dirty="0" smtClean="0">
                <a:latin typeface="Times New Roman" pitchFamily="18" charset="0"/>
                <a:cs typeface="Times New Roman" pitchFamily="18" charset="0"/>
              </a:rPr>
              <a:t>Macedonia</a:t>
            </a:r>
          </a:p>
          <a:p>
            <a:pPr>
              <a:buNone/>
            </a:pPr>
            <a:r>
              <a:rPr lang="en-US" sz="1600" dirty="0" smtClean="0">
                <a:latin typeface="Times New Roman" pitchFamily="18" charset="0"/>
                <a:cs typeface="Times New Roman" pitchFamily="18" charset="0"/>
              </a:rPr>
              <a:t>Netherlands</a:t>
            </a:r>
          </a:p>
          <a:p>
            <a:pPr>
              <a:buNone/>
            </a:pPr>
            <a:r>
              <a:rPr lang="en-US" sz="1600" dirty="0" smtClean="0">
                <a:latin typeface="Times New Roman" pitchFamily="18" charset="0"/>
                <a:cs typeface="Times New Roman" pitchFamily="18" charset="0"/>
              </a:rPr>
              <a:t>Norway</a:t>
            </a:r>
          </a:p>
          <a:p>
            <a:pPr>
              <a:buNone/>
            </a:pPr>
            <a:r>
              <a:rPr lang="en-US" sz="1600" dirty="0" smtClean="0"/>
              <a:t>Poland</a:t>
            </a:r>
          </a:p>
          <a:p>
            <a:pPr>
              <a:buNone/>
            </a:pPr>
            <a:r>
              <a:rPr lang="en-US" sz="1600" dirty="0" smtClean="0"/>
              <a:t>Portugal</a:t>
            </a:r>
          </a:p>
          <a:p>
            <a:pPr>
              <a:buNone/>
            </a:pPr>
            <a:r>
              <a:rPr lang="en-US" sz="1600" dirty="0" smtClean="0"/>
              <a:t>Spain</a:t>
            </a:r>
          </a:p>
          <a:p>
            <a:pPr>
              <a:buNone/>
            </a:pPr>
            <a:r>
              <a:rPr lang="en-US" sz="1600" dirty="0" smtClean="0"/>
              <a:t>Sweden</a:t>
            </a:r>
          </a:p>
          <a:p>
            <a:pPr>
              <a:buNone/>
            </a:pPr>
            <a:r>
              <a:rPr lang="en-US" sz="1600" dirty="0" smtClean="0"/>
              <a:t>Turkey</a:t>
            </a:r>
          </a:p>
          <a:p>
            <a:pPr>
              <a:buNone/>
            </a:pPr>
            <a:r>
              <a:rPr lang="en-US" sz="1600" dirty="0" smtClean="0"/>
              <a:t>United Kingdom</a:t>
            </a:r>
          </a:p>
          <a:p>
            <a:pPr>
              <a:buNone/>
            </a:pPr>
            <a:endParaRPr lang="en-US" sz="1600" dirty="0" smtClean="0">
              <a:latin typeface="Times New Roman" pitchFamily="18" charset="0"/>
              <a:cs typeface="Times New Roman" pitchFamily="18" charset="0"/>
            </a:endParaRPr>
          </a:p>
          <a:p>
            <a:pPr>
              <a:buNone/>
            </a:pPr>
            <a:endParaRPr lang="en-US" sz="1600" dirty="0">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fontScale="92500" lnSpcReduction="20000"/>
          </a:bodyPr>
          <a:lstStyle/>
          <a:p>
            <a:pPr>
              <a:buNone/>
            </a:pPr>
            <a:endParaRPr lang="en-US" sz="1700" dirty="0" smtClean="0">
              <a:latin typeface="Times New Roman" pitchFamily="18" charset="0"/>
              <a:cs typeface="Times New Roman" pitchFamily="18" charset="0"/>
            </a:endParaRPr>
          </a:p>
          <a:p>
            <a:pPr>
              <a:buNone/>
            </a:pPr>
            <a:r>
              <a:rPr lang="en-US" sz="1700" dirty="0" smtClean="0">
                <a:latin typeface="Times New Roman" pitchFamily="18" charset="0"/>
                <a:cs typeface="Times New Roman" pitchFamily="18" charset="0"/>
              </a:rPr>
              <a:t>Bahrain</a:t>
            </a:r>
          </a:p>
          <a:p>
            <a:pPr>
              <a:buNone/>
            </a:pPr>
            <a:r>
              <a:rPr lang="en-US" sz="1700" dirty="0" smtClean="0">
                <a:latin typeface="Times New Roman" pitchFamily="18" charset="0"/>
                <a:cs typeface="Times New Roman" pitchFamily="18" charset="0"/>
              </a:rPr>
              <a:t>Egypt</a:t>
            </a:r>
          </a:p>
          <a:p>
            <a:pPr>
              <a:buNone/>
            </a:pPr>
            <a:r>
              <a:rPr lang="en-US" sz="1700" dirty="0" smtClean="0">
                <a:latin typeface="Times New Roman" pitchFamily="18" charset="0"/>
                <a:cs typeface="Times New Roman" pitchFamily="18" charset="0"/>
              </a:rPr>
              <a:t>Iraq</a:t>
            </a:r>
          </a:p>
          <a:p>
            <a:pPr>
              <a:buNone/>
            </a:pPr>
            <a:r>
              <a:rPr lang="en-US" sz="1700" dirty="0" smtClean="0">
                <a:latin typeface="Times New Roman" pitchFamily="18" charset="0"/>
                <a:cs typeface="Times New Roman" pitchFamily="18" charset="0"/>
              </a:rPr>
              <a:t>Israel</a:t>
            </a:r>
          </a:p>
          <a:p>
            <a:pPr>
              <a:buNone/>
            </a:pPr>
            <a:r>
              <a:rPr lang="en-US" sz="1700" dirty="0" smtClean="0">
                <a:latin typeface="Times New Roman" pitchFamily="18" charset="0"/>
                <a:cs typeface="Times New Roman" pitchFamily="18" charset="0"/>
              </a:rPr>
              <a:t>Jordan</a:t>
            </a:r>
          </a:p>
          <a:p>
            <a:pPr>
              <a:buNone/>
            </a:pPr>
            <a:r>
              <a:rPr lang="en-US" sz="1700" dirty="0" smtClean="0">
                <a:latin typeface="Times New Roman" pitchFamily="18" charset="0"/>
                <a:cs typeface="Times New Roman" pitchFamily="18" charset="0"/>
              </a:rPr>
              <a:t>Kuwait</a:t>
            </a:r>
          </a:p>
          <a:p>
            <a:pPr>
              <a:buNone/>
            </a:pPr>
            <a:r>
              <a:rPr lang="en-US" sz="1700" dirty="0" smtClean="0">
                <a:latin typeface="Times New Roman" pitchFamily="18" charset="0"/>
                <a:cs typeface="Times New Roman" pitchFamily="18" charset="0"/>
              </a:rPr>
              <a:t>Oman</a:t>
            </a:r>
          </a:p>
          <a:p>
            <a:pPr>
              <a:buNone/>
            </a:pPr>
            <a:r>
              <a:rPr lang="en-US" sz="1700" dirty="0" smtClean="0">
                <a:latin typeface="Times New Roman" pitchFamily="18" charset="0"/>
                <a:cs typeface="Times New Roman" pitchFamily="18" charset="0"/>
              </a:rPr>
              <a:t>Qatar</a:t>
            </a:r>
          </a:p>
          <a:p>
            <a:pPr>
              <a:buNone/>
            </a:pPr>
            <a:r>
              <a:rPr lang="en-US" sz="1700" dirty="0" smtClean="0">
                <a:latin typeface="Times New Roman" pitchFamily="18" charset="0"/>
                <a:cs typeface="Times New Roman" pitchFamily="18" charset="0"/>
              </a:rPr>
              <a:t>Saudi Arabia</a:t>
            </a:r>
          </a:p>
          <a:p>
            <a:pPr>
              <a:buNone/>
            </a:pPr>
            <a:r>
              <a:rPr lang="en-US" sz="1700" dirty="0" smtClean="0">
                <a:latin typeface="Times New Roman" pitchFamily="18" charset="0"/>
                <a:cs typeface="Times New Roman" pitchFamily="18" charset="0"/>
              </a:rPr>
              <a:t>Tunisia</a:t>
            </a:r>
          </a:p>
          <a:p>
            <a:pPr>
              <a:buNone/>
            </a:pPr>
            <a:r>
              <a:rPr lang="en-US" sz="1700" dirty="0" smtClean="0">
                <a:latin typeface="Times New Roman" pitchFamily="18" charset="0"/>
                <a:cs typeface="Times New Roman" pitchFamily="18" charset="0"/>
              </a:rPr>
              <a:t>United Arab Emirates</a:t>
            </a:r>
          </a:p>
          <a:p>
            <a:pPr>
              <a:buNone/>
            </a:pPr>
            <a:r>
              <a:rPr lang="en-US" sz="1700" dirty="0" smtClean="0">
                <a:latin typeface="Times New Roman" pitchFamily="18" charset="0"/>
                <a:cs typeface="Times New Roman" pitchFamily="18" charset="0"/>
              </a:rPr>
              <a:t>Afghanistan</a:t>
            </a:r>
          </a:p>
          <a:p>
            <a:pPr>
              <a:buNone/>
            </a:pPr>
            <a:r>
              <a:rPr lang="en-US" sz="1700" dirty="0" smtClean="0">
                <a:latin typeface="Times New Roman" pitchFamily="18" charset="0"/>
                <a:cs typeface="Times New Roman" pitchFamily="18" charset="0"/>
              </a:rPr>
              <a:t>Pakistan</a:t>
            </a:r>
          </a:p>
          <a:p>
            <a:pPr>
              <a:buNone/>
            </a:pPr>
            <a:r>
              <a:rPr lang="en-US" sz="1700" dirty="0" smtClean="0">
                <a:latin typeface="Times New Roman" pitchFamily="18" charset="0"/>
                <a:cs typeface="Times New Roman" pitchFamily="18" charset="0"/>
              </a:rPr>
              <a:t>Australia</a:t>
            </a:r>
          </a:p>
          <a:p>
            <a:pPr>
              <a:buNone/>
            </a:pPr>
            <a:r>
              <a:rPr lang="en-US" sz="1700" dirty="0" smtClean="0">
                <a:latin typeface="Times New Roman" pitchFamily="18" charset="0"/>
                <a:cs typeface="Times New Roman" pitchFamily="18" charset="0"/>
              </a:rPr>
              <a:t>Indonesia</a:t>
            </a:r>
          </a:p>
          <a:p>
            <a:pPr>
              <a:buNone/>
            </a:pPr>
            <a:r>
              <a:rPr lang="en-US" sz="1700" dirty="0" smtClean="0">
                <a:latin typeface="Times New Roman" pitchFamily="18" charset="0"/>
                <a:cs typeface="Times New Roman" pitchFamily="18" charset="0"/>
              </a:rPr>
              <a:t>Japan</a:t>
            </a:r>
          </a:p>
          <a:p>
            <a:pPr>
              <a:buNone/>
            </a:pPr>
            <a:r>
              <a:rPr lang="en-US" sz="1700" dirty="0" smtClean="0">
                <a:latin typeface="Times New Roman" pitchFamily="18" charset="0"/>
                <a:cs typeface="Times New Roman" pitchFamily="18" charset="0"/>
              </a:rPr>
              <a:t>Malaysia</a:t>
            </a:r>
          </a:p>
          <a:p>
            <a:pPr>
              <a:buNone/>
            </a:pPr>
            <a:endParaRPr lang="en-US" sz="17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latin typeface="Times New Roman" pitchFamily="18" charset="0"/>
                <a:cs typeface="Times New Roman" pitchFamily="18" charset="0"/>
              </a:rPr>
              <a:t>Current US Clients</a:t>
            </a:r>
            <a:endParaRPr lang="en-US" sz="2000" dirty="0">
              <a:latin typeface="Times New Roman" pitchFamily="18" charset="0"/>
              <a:cs typeface="Times New Roman" pitchFamily="18" charset="0"/>
            </a:endParaRPr>
          </a:p>
        </p:txBody>
      </p:sp>
      <p:sp>
        <p:nvSpPr>
          <p:cNvPr id="3" name="Content Placeholder 2"/>
          <p:cNvSpPr>
            <a:spLocks noGrp="1"/>
          </p:cNvSpPr>
          <p:nvPr>
            <p:ph sz="half" idx="1"/>
          </p:nvPr>
        </p:nvSpPr>
        <p:spPr/>
        <p:txBody>
          <a:bodyPr>
            <a:normAutofit/>
          </a:bodyPr>
          <a:lstStyle/>
          <a:p>
            <a:pPr>
              <a:buNone/>
            </a:pPr>
            <a:r>
              <a:rPr lang="en-US" sz="1600" dirty="0" smtClean="0">
                <a:latin typeface="Times New Roman" pitchFamily="18" charset="0"/>
                <a:cs typeface="Times New Roman" pitchFamily="18" charset="0"/>
              </a:rPr>
              <a:t>Marshall Islands</a:t>
            </a:r>
          </a:p>
          <a:p>
            <a:pPr>
              <a:buNone/>
            </a:pPr>
            <a:r>
              <a:rPr lang="en-US" sz="1600" dirty="0" smtClean="0">
                <a:latin typeface="Times New Roman" pitchFamily="18" charset="0"/>
                <a:cs typeface="Times New Roman" pitchFamily="18" charset="0"/>
              </a:rPr>
              <a:t>Micronesia</a:t>
            </a:r>
          </a:p>
          <a:p>
            <a:pPr>
              <a:buNone/>
            </a:pPr>
            <a:r>
              <a:rPr lang="en-US" sz="1600" dirty="0" smtClean="0">
                <a:latin typeface="Times New Roman" pitchFamily="18" charset="0"/>
                <a:cs typeface="Times New Roman" pitchFamily="18" charset="0"/>
              </a:rPr>
              <a:t>New Zealand</a:t>
            </a:r>
          </a:p>
          <a:p>
            <a:pPr>
              <a:buNone/>
            </a:pPr>
            <a:r>
              <a:rPr lang="en-US" sz="1600" dirty="0" smtClean="0">
                <a:latin typeface="Times New Roman" pitchFamily="18" charset="0"/>
                <a:cs typeface="Times New Roman" pitchFamily="18" charset="0"/>
              </a:rPr>
              <a:t>Palau</a:t>
            </a:r>
          </a:p>
          <a:p>
            <a:pPr>
              <a:buNone/>
            </a:pPr>
            <a:r>
              <a:rPr lang="en-US" sz="1600" dirty="0" smtClean="0">
                <a:latin typeface="Times New Roman" pitchFamily="18" charset="0"/>
                <a:cs typeface="Times New Roman" pitchFamily="18" charset="0"/>
              </a:rPr>
              <a:t>Philippines</a:t>
            </a:r>
          </a:p>
          <a:p>
            <a:pPr>
              <a:buNone/>
            </a:pPr>
            <a:r>
              <a:rPr lang="en-US" sz="1600" dirty="0" smtClean="0">
                <a:latin typeface="Times New Roman" pitchFamily="18" charset="0"/>
                <a:cs typeface="Times New Roman" pitchFamily="18" charset="0"/>
              </a:rPr>
              <a:t>Singapore</a:t>
            </a:r>
          </a:p>
          <a:p>
            <a:pPr>
              <a:buNone/>
            </a:pPr>
            <a:r>
              <a:rPr lang="en-US" sz="1600" dirty="0" smtClean="0">
                <a:latin typeface="Times New Roman" pitchFamily="18" charset="0"/>
                <a:cs typeface="Times New Roman" pitchFamily="18" charset="0"/>
              </a:rPr>
              <a:t>South Korea</a:t>
            </a:r>
          </a:p>
          <a:p>
            <a:pPr>
              <a:buNone/>
            </a:pPr>
            <a:r>
              <a:rPr lang="en-US" sz="1600" dirty="0" smtClean="0">
                <a:latin typeface="Times New Roman" pitchFamily="18" charset="0"/>
                <a:cs typeface="Times New Roman" pitchFamily="18" charset="0"/>
              </a:rPr>
              <a:t>Taiwan</a:t>
            </a:r>
          </a:p>
          <a:p>
            <a:pPr>
              <a:buNone/>
            </a:pPr>
            <a:r>
              <a:rPr lang="en-US" sz="1600" dirty="0" smtClean="0">
                <a:latin typeface="Times New Roman" pitchFamily="18" charset="0"/>
                <a:cs typeface="Times New Roman" pitchFamily="18" charset="0"/>
              </a:rPr>
              <a:t>Thailand</a:t>
            </a:r>
            <a:endParaRPr lang="en-US" sz="1600" dirty="0">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a:bodyPr>
          <a:lstStyle/>
          <a:p>
            <a:pPr>
              <a:buNone/>
            </a:pPr>
            <a:r>
              <a:rPr lang="en-US" sz="1600" b="1" dirty="0" smtClean="0"/>
              <a:t>Total Countries Worldwide/Percent Worldwide</a:t>
            </a:r>
            <a:endParaRPr lang="en-US" sz="1600" dirty="0" smtClean="0"/>
          </a:p>
          <a:p>
            <a:pPr>
              <a:buNone/>
            </a:pPr>
            <a:r>
              <a:rPr lang="en-US" sz="1600" b="1" dirty="0" smtClean="0"/>
              <a:t>Clients</a:t>
            </a:r>
            <a:r>
              <a:rPr lang="en-US" sz="1600" dirty="0" smtClean="0"/>
              <a:t>             81 – 42.6%</a:t>
            </a:r>
          </a:p>
          <a:p>
            <a:pPr>
              <a:buNone/>
            </a:pPr>
            <a:r>
              <a:rPr lang="en-US" sz="1600" b="1" dirty="0" smtClean="0"/>
              <a:t>Non-Clients</a:t>
            </a:r>
            <a:r>
              <a:rPr lang="en-US" sz="1600" dirty="0" smtClean="0"/>
              <a:t>  109 – 57.4%</a:t>
            </a:r>
          </a:p>
          <a:p>
            <a:pPr>
              <a:buNone/>
            </a:pPr>
            <a:r>
              <a:rPr lang="en-US" sz="1600" b="1" dirty="0" smtClean="0"/>
              <a:t>Total Population Worldwide/Percent Worldwide</a:t>
            </a:r>
            <a:r>
              <a:rPr lang="en-US" sz="1600" dirty="0" smtClean="0"/>
              <a:t> </a:t>
            </a:r>
          </a:p>
          <a:p>
            <a:pPr>
              <a:buNone/>
            </a:pPr>
            <a:r>
              <a:rPr lang="en-US" sz="1600" dirty="0" smtClean="0"/>
              <a:t> </a:t>
            </a:r>
            <a:r>
              <a:rPr lang="en-US" sz="1600" b="1" dirty="0" smtClean="0"/>
              <a:t>Clients</a:t>
            </a:r>
            <a:r>
              <a:rPr lang="en-US" sz="1600" dirty="0" smtClean="0"/>
              <a:t>            2,070,997,673 – 34.7%</a:t>
            </a:r>
          </a:p>
          <a:p>
            <a:pPr>
              <a:buNone/>
            </a:pPr>
            <a:r>
              <a:rPr lang="en-US" sz="1600" b="1" dirty="0" smtClean="0"/>
              <a:t> Non-Clients   </a:t>
            </a:r>
            <a:r>
              <a:rPr lang="en-US" sz="1600" dirty="0" smtClean="0"/>
              <a:t>3,893,665,267 – 65.3%</a:t>
            </a:r>
          </a:p>
          <a:p>
            <a:pPr>
              <a:buNone/>
            </a:pPr>
            <a:r>
              <a:rPr lang="en-US" sz="1600" b="1" dirty="0" smtClean="0"/>
              <a:t>Total GDP (in millions US $) Worldwide/Percent Worldwide</a:t>
            </a:r>
            <a:r>
              <a:rPr lang="en-US" sz="1600" dirty="0" smtClean="0"/>
              <a:t> </a:t>
            </a:r>
          </a:p>
          <a:p>
            <a:pPr>
              <a:buNone/>
            </a:pPr>
            <a:r>
              <a:rPr lang="en-US" sz="1600" b="1" dirty="0" smtClean="0"/>
              <a:t>Clients</a:t>
            </a:r>
            <a:r>
              <a:rPr lang="en-US" sz="1600" dirty="0" smtClean="0"/>
              <a:t>          20,940,793 – 82.2%</a:t>
            </a:r>
          </a:p>
          <a:p>
            <a:pPr>
              <a:buNone/>
            </a:pPr>
            <a:r>
              <a:rPr lang="en-US" sz="1600" b="1" dirty="0" smtClean="0"/>
              <a:t>Non-Clients   </a:t>
            </a:r>
            <a:r>
              <a:rPr lang="en-US" sz="1600" dirty="0" smtClean="0"/>
              <a:t>4,535,441 – 17.8%</a:t>
            </a:r>
          </a:p>
          <a:p>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z="2000" b="1" smtClean="0">
                <a:latin typeface="Times New Roman" pitchFamily="18" charset="0"/>
              </a:rPr>
              <a:t>Client Acquisition in chronological order</a:t>
            </a:r>
            <a:r>
              <a:rPr lang="en-US" smtClean="0"/>
              <a:t> </a:t>
            </a:r>
          </a:p>
        </p:txBody>
      </p:sp>
      <p:sp>
        <p:nvSpPr>
          <p:cNvPr id="45059" name="Rectangle 3"/>
          <p:cNvSpPr>
            <a:spLocks noGrp="1" noChangeArrowheads="1"/>
          </p:cNvSpPr>
          <p:nvPr>
            <p:ph type="body" sz="half" idx="1"/>
          </p:nvPr>
        </p:nvSpPr>
        <p:spPr/>
        <p:txBody>
          <a:bodyPr/>
          <a:lstStyle/>
          <a:p>
            <a:pPr eaLnBrk="1" hangingPunct="1">
              <a:lnSpc>
                <a:spcPct val="80000"/>
              </a:lnSpc>
            </a:pPr>
            <a:r>
              <a:rPr lang="en-GB" sz="1400" b="1" smtClean="0">
                <a:latin typeface="Times New Roman" pitchFamily="18" charset="0"/>
              </a:rPr>
              <a:t>Hawaii, 1893-1898</a:t>
            </a:r>
            <a:endParaRPr lang="en-US" sz="1400" b="1" smtClean="0">
              <a:latin typeface="Times New Roman" pitchFamily="18" charset="0"/>
            </a:endParaRPr>
          </a:p>
          <a:p>
            <a:pPr eaLnBrk="1" hangingPunct="1">
              <a:lnSpc>
                <a:spcPct val="80000"/>
              </a:lnSpc>
            </a:pPr>
            <a:r>
              <a:rPr lang="en-US" sz="1400" b="1" smtClean="0">
                <a:latin typeface="Times New Roman" pitchFamily="18" charset="0"/>
              </a:rPr>
              <a:t>Cuba, 1902-1959</a:t>
            </a:r>
          </a:p>
          <a:p>
            <a:pPr eaLnBrk="1" hangingPunct="1">
              <a:lnSpc>
                <a:spcPct val="80000"/>
              </a:lnSpc>
            </a:pPr>
            <a:r>
              <a:rPr lang="en-US" sz="1400" b="1" smtClean="0">
                <a:latin typeface="Times New Roman" pitchFamily="18" charset="0"/>
              </a:rPr>
              <a:t>Panama, 1903-present</a:t>
            </a:r>
          </a:p>
          <a:p>
            <a:pPr eaLnBrk="1" hangingPunct="1">
              <a:lnSpc>
                <a:spcPct val="80000"/>
              </a:lnSpc>
            </a:pPr>
            <a:r>
              <a:rPr lang="en-US" sz="1400" b="1" smtClean="0">
                <a:latin typeface="Times New Roman" pitchFamily="18" charset="0"/>
              </a:rPr>
              <a:t>Dominican Republic, 1905-present</a:t>
            </a:r>
          </a:p>
          <a:p>
            <a:pPr eaLnBrk="1" hangingPunct="1">
              <a:lnSpc>
                <a:spcPct val="80000"/>
              </a:lnSpc>
            </a:pPr>
            <a:r>
              <a:rPr lang="en-US" sz="1400" b="1" smtClean="0">
                <a:latin typeface="Times New Roman" pitchFamily="18" charset="0"/>
              </a:rPr>
              <a:t>Nicaragua, 1910-1981</a:t>
            </a:r>
          </a:p>
          <a:p>
            <a:pPr eaLnBrk="1" hangingPunct="1">
              <a:lnSpc>
                <a:spcPct val="80000"/>
              </a:lnSpc>
            </a:pPr>
            <a:r>
              <a:rPr lang="en-US" sz="1400" b="1" smtClean="0">
                <a:latin typeface="Times New Roman" pitchFamily="18" charset="0"/>
              </a:rPr>
              <a:t>Honduras, 1911-present</a:t>
            </a:r>
            <a:endParaRPr lang="en-GB" sz="1400" b="1" smtClean="0">
              <a:latin typeface="Times New Roman" pitchFamily="18" charset="0"/>
            </a:endParaRPr>
          </a:p>
          <a:p>
            <a:pPr eaLnBrk="1" hangingPunct="1">
              <a:lnSpc>
                <a:spcPct val="80000"/>
              </a:lnSpc>
            </a:pPr>
            <a:r>
              <a:rPr lang="en-GB" sz="1400" b="1" smtClean="0">
                <a:latin typeface="Times New Roman" pitchFamily="18" charset="0"/>
              </a:rPr>
              <a:t>Haiti, 1915-present</a:t>
            </a:r>
            <a:endParaRPr lang="en-US" sz="1400" b="1" smtClean="0">
              <a:latin typeface="Times New Roman" pitchFamily="18" charset="0"/>
            </a:endParaRPr>
          </a:p>
          <a:p>
            <a:pPr eaLnBrk="1" hangingPunct="1">
              <a:lnSpc>
                <a:spcPct val="80000"/>
              </a:lnSpc>
            </a:pPr>
            <a:r>
              <a:rPr lang="en-US" sz="1400" b="1" smtClean="0">
                <a:latin typeface="Times New Roman" pitchFamily="18" charset="0"/>
              </a:rPr>
              <a:t>Costa Rica, 1919-present</a:t>
            </a:r>
          </a:p>
          <a:p>
            <a:pPr eaLnBrk="1" hangingPunct="1">
              <a:lnSpc>
                <a:spcPct val="80000"/>
              </a:lnSpc>
            </a:pPr>
            <a:r>
              <a:rPr lang="en-US" sz="1400" b="1" smtClean="0">
                <a:latin typeface="Times New Roman" pitchFamily="18" charset="0"/>
              </a:rPr>
              <a:t>Guatemala, 1920-present</a:t>
            </a:r>
          </a:p>
          <a:p>
            <a:pPr eaLnBrk="1" hangingPunct="1">
              <a:lnSpc>
                <a:spcPct val="80000"/>
              </a:lnSpc>
            </a:pPr>
            <a:r>
              <a:rPr lang="en-US" sz="1400" b="1" smtClean="0">
                <a:latin typeface="Times New Roman" pitchFamily="18" charset="0"/>
              </a:rPr>
              <a:t>El Salvador, 1922-present</a:t>
            </a:r>
            <a:endParaRPr lang="en-GB" sz="1400" b="1" smtClean="0">
              <a:latin typeface="Times New Roman" pitchFamily="18" charset="0"/>
            </a:endParaRPr>
          </a:p>
          <a:p>
            <a:pPr eaLnBrk="1" hangingPunct="1">
              <a:lnSpc>
                <a:spcPct val="80000"/>
              </a:lnSpc>
            </a:pPr>
            <a:r>
              <a:rPr lang="en-GB" sz="1400" b="1" smtClean="0">
                <a:latin typeface="Times New Roman" pitchFamily="18" charset="0"/>
              </a:rPr>
              <a:t>Mexico, 1940-present</a:t>
            </a:r>
          </a:p>
          <a:p>
            <a:pPr eaLnBrk="1" hangingPunct="1">
              <a:lnSpc>
                <a:spcPct val="80000"/>
              </a:lnSpc>
            </a:pPr>
            <a:r>
              <a:rPr lang="en-GB" sz="1400" b="1" smtClean="0">
                <a:latin typeface="Times New Roman" pitchFamily="18" charset="0"/>
              </a:rPr>
              <a:t>Colombia, 1940-present</a:t>
            </a:r>
          </a:p>
          <a:p>
            <a:pPr eaLnBrk="1" hangingPunct="1">
              <a:lnSpc>
                <a:spcPct val="80000"/>
              </a:lnSpc>
            </a:pPr>
            <a:r>
              <a:rPr lang="en-GB" sz="1400" b="1" smtClean="0">
                <a:latin typeface="Times New Roman" pitchFamily="18" charset="0"/>
              </a:rPr>
              <a:t>Venezuela, 1940-present</a:t>
            </a:r>
          </a:p>
          <a:p>
            <a:pPr eaLnBrk="1" hangingPunct="1">
              <a:lnSpc>
                <a:spcPct val="80000"/>
              </a:lnSpc>
            </a:pPr>
            <a:r>
              <a:rPr lang="en-GB" sz="1400" b="1" smtClean="0">
                <a:latin typeface="Times New Roman" pitchFamily="18" charset="0"/>
              </a:rPr>
              <a:t>Bolivia, 1940-present</a:t>
            </a:r>
          </a:p>
          <a:p>
            <a:pPr eaLnBrk="1" hangingPunct="1">
              <a:lnSpc>
                <a:spcPct val="80000"/>
              </a:lnSpc>
            </a:pPr>
            <a:r>
              <a:rPr lang="en-GB" sz="1400" b="1" smtClean="0">
                <a:latin typeface="Times New Roman" pitchFamily="18" charset="0"/>
              </a:rPr>
              <a:t>Ecuador, 1940-present</a:t>
            </a:r>
          </a:p>
          <a:p>
            <a:pPr eaLnBrk="1" hangingPunct="1">
              <a:lnSpc>
                <a:spcPct val="80000"/>
              </a:lnSpc>
            </a:pPr>
            <a:r>
              <a:rPr lang="en-GB" sz="1400" b="1" smtClean="0">
                <a:latin typeface="Times New Roman" pitchFamily="18" charset="0"/>
              </a:rPr>
              <a:t>Peru, 1940-present</a:t>
            </a:r>
          </a:p>
          <a:p>
            <a:pPr eaLnBrk="1" hangingPunct="1">
              <a:lnSpc>
                <a:spcPct val="80000"/>
              </a:lnSpc>
            </a:pPr>
            <a:r>
              <a:rPr lang="en-GB" sz="1400" b="1" smtClean="0">
                <a:latin typeface="Times New Roman" pitchFamily="18" charset="0"/>
              </a:rPr>
              <a:t>Chile, 1940-present</a:t>
            </a:r>
          </a:p>
          <a:p>
            <a:pPr eaLnBrk="1" hangingPunct="1">
              <a:lnSpc>
                <a:spcPct val="80000"/>
              </a:lnSpc>
            </a:pPr>
            <a:r>
              <a:rPr lang="en-GB" sz="1400" b="1" smtClean="0">
                <a:latin typeface="Times New Roman" pitchFamily="18" charset="0"/>
              </a:rPr>
              <a:t>Paraguay, 1940-present</a:t>
            </a:r>
          </a:p>
        </p:txBody>
      </p:sp>
      <p:sp>
        <p:nvSpPr>
          <p:cNvPr id="45060" name="Rectangle 4"/>
          <p:cNvSpPr>
            <a:spLocks noGrp="1" noChangeArrowheads="1"/>
          </p:cNvSpPr>
          <p:nvPr>
            <p:ph type="body" sz="half" idx="2"/>
          </p:nvPr>
        </p:nvSpPr>
        <p:spPr/>
        <p:txBody>
          <a:bodyPr/>
          <a:lstStyle/>
          <a:p>
            <a:pPr eaLnBrk="1" hangingPunct="1">
              <a:lnSpc>
                <a:spcPct val="80000"/>
              </a:lnSpc>
            </a:pPr>
            <a:r>
              <a:rPr lang="en-GB" sz="1400" b="1" dirty="0" smtClean="0">
                <a:latin typeface="Times New Roman" pitchFamily="18" charset="0"/>
              </a:rPr>
              <a:t>Uruguay, 1940-present</a:t>
            </a:r>
          </a:p>
          <a:p>
            <a:pPr eaLnBrk="1" hangingPunct="1">
              <a:lnSpc>
                <a:spcPct val="80000"/>
              </a:lnSpc>
            </a:pPr>
            <a:r>
              <a:rPr lang="en-GB" sz="1400" b="1" dirty="0" smtClean="0">
                <a:latin typeface="Times New Roman" pitchFamily="18" charset="0"/>
              </a:rPr>
              <a:t>Brazil, 1940-present</a:t>
            </a:r>
          </a:p>
          <a:p>
            <a:pPr eaLnBrk="1" hangingPunct="1">
              <a:lnSpc>
                <a:spcPct val="80000"/>
              </a:lnSpc>
            </a:pPr>
            <a:r>
              <a:rPr lang="en-GB" sz="1400" b="1" dirty="0" smtClean="0">
                <a:latin typeface="Times New Roman" pitchFamily="18" charset="0"/>
              </a:rPr>
              <a:t>Canada, 1941-present</a:t>
            </a:r>
          </a:p>
          <a:p>
            <a:pPr eaLnBrk="1" hangingPunct="1">
              <a:lnSpc>
                <a:spcPct val="80000"/>
              </a:lnSpc>
            </a:pPr>
            <a:r>
              <a:rPr lang="en-GB" sz="1400" b="1" dirty="0" smtClean="0">
                <a:latin typeface="Times New Roman" pitchFamily="18" charset="0"/>
              </a:rPr>
              <a:t>Liberia, 1942-present</a:t>
            </a:r>
            <a:endParaRPr lang="en-US" sz="1400" b="1" dirty="0" smtClean="0">
              <a:latin typeface="Times New Roman" pitchFamily="18" charset="0"/>
            </a:endParaRPr>
          </a:p>
          <a:p>
            <a:pPr eaLnBrk="1" hangingPunct="1">
              <a:lnSpc>
                <a:spcPct val="80000"/>
              </a:lnSpc>
            </a:pPr>
            <a:r>
              <a:rPr lang="en-US" sz="1400" b="1" dirty="0" smtClean="0">
                <a:latin typeface="Times New Roman" pitchFamily="18" charset="0"/>
              </a:rPr>
              <a:t>China, 1943-1949</a:t>
            </a:r>
          </a:p>
          <a:p>
            <a:pPr eaLnBrk="1" hangingPunct="1">
              <a:lnSpc>
                <a:spcPct val="80000"/>
              </a:lnSpc>
            </a:pPr>
            <a:r>
              <a:rPr lang="en-US" sz="1400" b="1" dirty="0" smtClean="0">
                <a:latin typeface="Times New Roman" pitchFamily="18" charset="0"/>
              </a:rPr>
              <a:t>Italy, 1945-present</a:t>
            </a:r>
          </a:p>
          <a:p>
            <a:pPr eaLnBrk="1" hangingPunct="1">
              <a:lnSpc>
                <a:spcPct val="80000"/>
              </a:lnSpc>
            </a:pPr>
            <a:r>
              <a:rPr lang="en-US" sz="1400" b="1" dirty="0" smtClean="0">
                <a:latin typeface="Times New Roman" pitchFamily="18" charset="0"/>
              </a:rPr>
              <a:t>Philippines, 1946-present</a:t>
            </a:r>
            <a:endParaRPr lang="en-GB" sz="1400" b="1" dirty="0" smtClean="0">
              <a:latin typeface="Times New Roman" pitchFamily="18" charset="0"/>
            </a:endParaRPr>
          </a:p>
          <a:p>
            <a:pPr eaLnBrk="1" hangingPunct="1">
              <a:lnSpc>
                <a:spcPct val="80000"/>
              </a:lnSpc>
            </a:pPr>
            <a:r>
              <a:rPr lang="en-GB" sz="1400" b="1" dirty="0" smtClean="0">
                <a:latin typeface="Times New Roman" pitchFamily="18" charset="0"/>
              </a:rPr>
              <a:t>Argentina, 1946-present</a:t>
            </a:r>
            <a:endParaRPr lang="en-US" sz="1400" b="1" dirty="0" smtClean="0">
              <a:latin typeface="Times New Roman" pitchFamily="18" charset="0"/>
            </a:endParaRPr>
          </a:p>
          <a:p>
            <a:pPr eaLnBrk="1" hangingPunct="1">
              <a:lnSpc>
                <a:spcPct val="80000"/>
              </a:lnSpc>
            </a:pPr>
            <a:r>
              <a:rPr lang="en-US" sz="1400" b="1" dirty="0" smtClean="0">
                <a:latin typeface="Times New Roman" pitchFamily="18" charset="0"/>
              </a:rPr>
              <a:t>Greece, 1947-present</a:t>
            </a:r>
          </a:p>
          <a:p>
            <a:pPr eaLnBrk="1" hangingPunct="1">
              <a:lnSpc>
                <a:spcPct val="80000"/>
              </a:lnSpc>
            </a:pPr>
            <a:r>
              <a:rPr lang="en-US" sz="1400" b="1" dirty="0" smtClean="0">
                <a:latin typeface="Times New Roman" pitchFamily="18" charset="0"/>
              </a:rPr>
              <a:t>Turkey, 1947-present</a:t>
            </a:r>
          </a:p>
          <a:p>
            <a:pPr eaLnBrk="1" hangingPunct="1">
              <a:lnSpc>
                <a:spcPct val="80000"/>
              </a:lnSpc>
            </a:pPr>
            <a:r>
              <a:rPr lang="en-GB" sz="1400" b="1" dirty="0" smtClean="0">
                <a:latin typeface="Times New Roman" pitchFamily="18" charset="0"/>
              </a:rPr>
              <a:t>France, 1948-present</a:t>
            </a:r>
          </a:p>
          <a:p>
            <a:pPr eaLnBrk="1" hangingPunct="1">
              <a:lnSpc>
                <a:spcPct val="80000"/>
              </a:lnSpc>
            </a:pPr>
            <a:r>
              <a:rPr lang="en-GB" sz="1400" b="1" dirty="0" smtClean="0">
                <a:latin typeface="Times New Roman" pitchFamily="18" charset="0"/>
              </a:rPr>
              <a:t>UK, 1948-present</a:t>
            </a:r>
          </a:p>
          <a:p>
            <a:pPr eaLnBrk="1" hangingPunct="1">
              <a:lnSpc>
                <a:spcPct val="80000"/>
              </a:lnSpc>
            </a:pPr>
            <a:r>
              <a:rPr lang="en-GB" sz="1400" b="1" dirty="0" smtClean="0">
                <a:latin typeface="Times New Roman" pitchFamily="18" charset="0"/>
              </a:rPr>
              <a:t>Belgium, 1948-present</a:t>
            </a:r>
          </a:p>
          <a:p>
            <a:pPr eaLnBrk="1" hangingPunct="1">
              <a:lnSpc>
                <a:spcPct val="80000"/>
              </a:lnSpc>
            </a:pPr>
            <a:r>
              <a:rPr lang="en-GB" sz="1400" b="1" dirty="0" smtClean="0">
                <a:latin typeface="Times New Roman" pitchFamily="18" charset="0"/>
              </a:rPr>
              <a:t>Netherlands, 1948-present</a:t>
            </a:r>
          </a:p>
          <a:p>
            <a:pPr eaLnBrk="1" hangingPunct="1">
              <a:lnSpc>
                <a:spcPct val="80000"/>
              </a:lnSpc>
            </a:pPr>
            <a:r>
              <a:rPr lang="en-GB" sz="1400" b="1" dirty="0" smtClean="0">
                <a:latin typeface="Times New Roman" pitchFamily="18" charset="0"/>
              </a:rPr>
              <a:t>Luxembourg, 1948-present</a:t>
            </a:r>
          </a:p>
          <a:p>
            <a:pPr eaLnBrk="1" hangingPunct="1">
              <a:lnSpc>
                <a:spcPct val="80000"/>
              </a:lnSpc>
            </a:pPr>
            <a:r>
              <a:rPr lang="en-GB" sz="1400" b="1" dirty="0" smtClean="0">
                <a:latin typeface="Times New Roman" pitchFamily="18" charset="0"/>
              </a:rPr>
              <a:t>Denmark, 1948-present</a:t>
            </a:r>
          </a:p>
          <a:p>
            <a:pPr eaLnBrk="1" hangingPunct="1">
              <a:lnSpc>
                <a:spcPct val="80000"/>
              </a:lnSpc>
            </a:pPr>
            <a:r>
              <a:rPr lang="en-GB" sz="1400" b="1" dirty="0" smtClean="0">
                <a:latin typeface="Times New Roman" pitchFamily="18" charset="0"/>
              </a:rPr>
              <a:t>Norway, 1948-present</a:t>
            </a:r>
          </a:p>
          <a:p>
            <a:pPr eaLnBrk="1" hangingPunct="1">
              <a:lnSpc>
                <a:spcPct val="80000"/>
              </a:lnSpc>
            </a:pPr>
            <a:r>
              <a:rPr lang="en-GB" sz="1400" b="1" dirty="0" smtClean="0">
                <a:latin typeface="Times New Roman" pitchFamily="18" charset="0"/>
              </a:rPr>
              <a:t>Iceland, 1948-present</a:t>
            </a:r>
          </a:p>
          <a:p>
            <a:pPr eaLnBrk="1" hangingPunct="1">
              <a:lnSpc>
                <a:spcPct val="80000"/>
              </a:lnSpc>
            </a:pPr>
            <a:endParaRPr lang="en-US" sz="1400" b="1" dirty="0" smtClean="0">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z="2000" b="1" smtClean="0">
                <a:latin typeface="Times New Roman" pitchFamily="18" charset="0"/>
              </a:rPr>
              <a:t>Client Acquisition in chronological order - continued</a:t>
            </a:r>
          </a:p>
        </p:txBody>
      </p:sp>
      <p:sp>
        <p:nvSpPr>
          <p:cNvPr id="46083" name="Rectangle 3"/>
          <p:cNvSpPr>
            <a:spLocks noGrp="1" noChangeArrowheads="1"/>
          </p:cNvSpPr>
          <p:nvPr>
            <p:ph type="body" sz="half" idx="1"/>
          </p:nvPr>
        </p:nvSpPr>
        <p:spPr/>
        <p:txBody>
          <a:bodyPr/>
          <a:lstStyle/>
          <a:p>
            <a:pPr eaLnBrk="1" hangingPunct="1">
              <a:lnSpc>
                <a:spcPct val="80000"/>
              </a:lnSpc>
            </a:pPr>
            <a:r>
              <a:rPr lang="en-GB" sz="1200" b="1" smtClean="0">
                <a:latin typeface="Times New Roman" pitchFamily="18" charset="0"/>
              </a:rPr>
              <a:t>Portugal, 1948-present</a:t>
            </a:r>
          </a:p>
          <a:p>
            <a:pPr eaLnBrk="1" hangingPunct="1">
              <a:lnSpc>
                <a:spcPct val="80000"/>
              </a:lnSpc>
            </a:pPr>
            <a:r>
              <a:rPr lang="en-GB" sz="1200" b="1" smtClean="0">
                <a:latin typeface="Times New Roman" pitchFamily="18" charset="0"/>
              </a:rPr>
              <a:t>Sweden, 1948present</a:t>
            </a:r>
          </a:p>
          <a:p>
            <a:pPr eaLnBrk="1" hangingPunct="1">
              <a:lnSpc>
                <a:spcPct val="80000"/>
              </a:lnSpc>
            </a:pPr>
            <a:r>
              <a:rPr lang="en-GB" sz="1200" b="1" smtClean="0">
                <a:latin typeface="Times New Roman" pitchFamily="18" charset="0"/>
              </a:rPr>
              <a:t>Israel, 1948-present</a:t>
            </a:r>
            <a:endParaRPr lang="en-US" sz="1200" b="1" smtClean="0">
              <a:latin typeface="Times New Roman" pitchFamily="18" charset="0"/>
            </a:endParaRPr>
          </a:p>
          <a:p>
            <a:pPr eaLnBrk="1" hangingPunct="1">
              <a:lnSpc>
                <a:spcPct val="80000"/>
              </a:lnSpc>
            </a:pPr>
            <a:r>
              <a:rPr lang="en-US" sz="1200" b="1" smtClean="0">
                <a:latin typeface="Times New Roman" pitchFamily="18" charset="0"/>
              </a:rPr>
              <a:t>South Korea, 1948-present</a:t>
            </a:r>
          </a:p>
          <a:p>
            <a:pPr eaLnBrk="1" hangingPunct="1">
              <a:lnSpc>
                <a:spcPct val="80000"/>
              </a:lnSpc>
            </a:pPr>
            <a:r>
              <a:rPr lang="en-US" sz="1200" b="1" smtClean="0">
                <a:latin typeface="Times New Roman" pitchFamily="18" charset="0"/>
              </a:rPr>
              <a:t>West Germany, 1949-present</a:t>
            </a:r>
          </a:p>
          <a:p>
            <a:pPr eaLnBrk="1" hangingPunct="1">
              <a:lnSpc>
                <a:spcPct val="80000"/>
              </a:lnSpc>
            </a:pPr>
            <a:r>
              <a:rPr lang="en-US" sz="1200" b="1" smtClean="0">
                <a:latin typeface="Times New Roman" pitchFamily="18" charset="0"/>
              </a:rPr>
              <a:t>Thailand, 1950-present</a:t>
            </a:r>
          </a:p>
          <a:p>
            <a:pPr eaLnBrk="1" hangingPunct="1">
              <a:lnSpc>
                <a:spcPct val="80000"/>
              </a:lnSpc>
            </a:pPr>
            <a:r>
              <a:rPr lang="en-US" sz="1200" b="1" smtClean="0">
                <a:latin typeface="Times New Roman" pitchFamily="18" charset="0"/>
              </a:rPr>
              <a:t>Taiwan, 1950-present</a:t>
            </a:r>
            <a:endParaRPr lang="en-GB" sz="1200" b="1" smtClean="0">
              <a:latin typeface="Times New Roman" pitchFamily="18" charset="0"/>
            </a:endParaRPr>
          </a:p>
          <a:p>
            <a:pPr eaLnBrk="1" hangingPunct="1">
              <a:lnSpc>
                <a:spcPct val="80000"/>
              </a:lnSpc>
            </a:pPr>
            <a:r>
              <a:rPr lang="en-GB" sz="1200" b="1" smtClean="0">
                <a:latin typeface="Times New Roman" pitchFamily="18" charset="0"/>
              </a:rPr>
              <a:t>Australia, 1951-present</a:t>
            </a:r>
          </a:p>
          <a:p>
            <a:pPr eaLnBrk="1" hangingPunct="1">
              <a:lnSpc>
                <a:spcPct val="80000"/>
              </a:lnSpc>
            </a:pPr>
            <a:r>
              <a:rPr lang="en-GB" sz="1200" b="1" smtClean="0">
                <a:latin typeface="Times New Roman" pitchFamily="18" charset="0"/>
              </a:rPr>
              <a:t>New Zealand, 1951-present</a:t>
            </a:r>
            <a:endParaRPr lang="en-US" sz="1200" b="1" smtClean="0">
              <a:latin typeface="Times New Roman" pitchFamily="18" charset="0"/>
            </a:endParaRPr>
          </a:p>
          <a:p>
            <a:pPr eaLnBrk="1" hangingPunct="1">
              <a:lnSpc>
                <a:spcPct val="80000"/>
              </a:lnSpc>
            </a:pPr>
            <a:r>
              <a:rPr lang="en-US" sz="1200" b="1" smtClean="0">
                <a:latin typeface="Times New Roman" pitchFamily="18" charset="0"/>
              </a:rPr>
              <a:t>Japan, 1951-present</a:t>
            </a:r>
            <a:endParaRPr lang="en-GB" sz="1200" b="1" smtClean="0">
              <a:latin typeface="Times New Roman" pitchFamily="18" charset="0"/>
            </a:endParaRPr>
          </a:p>
          <a:p>
            <a:pPr eaLnBrk="1" hangingPunct="1">
              <a:lnSpc>
                <a:spcPct val="80000"/>
              </a:lnSpc>
            </a:pPr>
            <a:r>
              <a:rPr lang="en-GB" sz="1200" b="1" smtClean="0">
                <a:latin typeface="Times New Roman" pitchFamily="18" charset="0"/>
              </a:rPr>
              <a:t>Spain, 1953-present</a:t>
            </a:r>
          </a:p>
          <a:p>
            <a:pPr eaLnBrk="1" hangingPunct="1">
              <a:lnSpc>
                <a:spcPct val="80000"/>
              </a:lnSpc>
            </a:pPr>
            <a:r>
              <a:rPr lang="en-GB" sz="1200" b="1" smtClean="0">
                <a:latin typeface="Times New Roman" pitchFamily="18" charset="0"/>
              </a:rPr>
              <a:t>Saudi Arabia, 1953-present</a:t>
            </a:r>
            <a:endParaRPr lang="en-US" sz="1200" b="1" smtClean="0">
              <a:latin typeface="Times New Roman" pitchFamily="18" charset="0"/>
            </a:endParaRPr>
          </a:p>
          <a:p>
            <a:pPr eaLnBrk="1" hangingPunct="1">
              <a:lnSpc>
                <a:spcPct val="80000"/>
              </a:lnSpc>
            </a:pPr>
            <a:r>
              <a:rPr lang="en-US" sz="1200" b="1" smtClean="0">
                <a:latin typeface="Times New Roman" pitchFamily="18" charset="0"/>
              </a:rPr>
              <a:t>Iran (ex-Mossadeq), 1953-1979</a:t>
            </a:r>
          </a:p>
          <a:p>
            <a:pPr eaLnBrk="1" hangingPunct="1">
              <a:lnSpc>
                <a:spcPct val="80000"/>
              </a:lnSpc>
            </a:pPr>
            <a:r>
              <a:rPr lang="en-US" sz="1200" b="1" smtClean="0">
                <a:latin typeface="Times New Roman" pitchFamily="18" charset="0"/>
              </a:rPr>
              <a:t>Pakistan, 1954-present</a:t>
            </a:r>
          </a:p>
          <a:p>
            <a:pPr eaLnBrk="1" hangingPunct="1">
              <a:lnSpc>
                <a:spcPct val="80000"/>
              </a:lnSpc>
            </a:pPr>
            <a:r>
              <a:rPr lang="en-US" sz="1200" b="1" smtClean="0">
                <a:latin typeface="Times New Roman" pitchFamily="18" charset="0"/>
              </a:rPr>
              <a:t>South Vietnam, 1955-1975</a:t>
            </a:r>
          </a:p>
          <a:p>
            <a:pPr eaLnBrk="1" hangingPunct="1">
              <a:lnSpc>
                <a:spcPct val="80000"/>
              </a:lnSpc>
            </a:pPr>
            <a:r>
              <a:rPr lang="en-US" sz="1200" b="1" smtClean="0">
                <a:latin typeface="Times New Roman" pitchFamily="18" charset="0"/>
              </a:rPr>
              <a:t>Austria, 1955-present</a:t>
            </a:r>
          </a:p>
          <a:p>
            <a:pPr eaLnBrk="1" hangingPunct="1">
              <a:lnSpc>
                <a:spcPct val="80000"/>
              </a:lnSpc>
            </a:pPr>
            <a:r>
              <a:rPr lang="en-US" sz="1200" b="1" smtClean="0">
                <a:latin typeface="Times New Roman" pitchFamily="18" charset="0"/>
              </a:rPr>
              <a:t>Lebanon, 1957-1984</a:t>
            </a:r>
          </a:p>
        </p:txBody>
      </p:sp>
      <p:sp>
        <p:nvSpPr>
          <p:cNvPr id="46084" name="Rectangle 4"/>
          <p:cNvSpPr>
            <a:spLocks noGrp="1" noChangeArrowheads="1"/>
          </p:cNvSpPr>
          <p:nvPr>
            <p:ph type="body" sz="half" idx="2"/>
          </p:nvPr>
        </p:nvSpPr>
        <p:spPr/>
        <p:txBody>
          <a:bodyPr/>
          <a:lstStyle/>
          <a:p>
            <a:pPr eaLnBrk="1" hangingPunct="1">
              <a:lnSpc>
                <a:spcPct val="80000"/>
              </a:lnSpc>
            </a:pPr>
            <a:r>
              <a:rPr lang="en-US" sz="1200" b="1" smtClean="0">
                <a:latin typeface="Times New Roman" pitchFamily="18" charset="0"/>
              </a:rPr>
              <a:t>Ethiopia, 1959-1977</a:t>
            </a:r>
          </a:p>
          <a:p>
            <a:pPr eaLnBrk="1" hangingPunct="1">
              <a:lnSpc>
                <a:spcPct val="80000"/>
              </a:lnSpc>
            </a:pPr>
            <a:r>
              <a:rPr lang="en-US" sz="1200" b="1" smtClean="0">
                <a:latin typeface="Times New Roman" pitchFamily="18" charset="0"/>
              </a:rPr>
              <a:t>Jamaica, 1963-present</a:t>
            </a:r>
          </a:p>
          <a:p>
            <a:pPr eaLnBrk="1" hangingPunct="1">
              <a:lnSpc>
                <a:spcPct val="80000"/>
              </a:lnSpc>
            </a:pPr>
            <a:r>
              <a:rPr lang="en-US" sz="1200" b="1" smtClean="0">
                <a:latin typeface="Times New Roman" pitchFamily="18" charset="0"/>
              </a:rPr>
              <a:t>Trinidad and Tobago, 1963-present</a:t>
            </a:r>
          </a:p>
          <a:p>
            <a:pPr eaLnBrk="1" hangingPunct="1">
              <a:lnSpc>
                <a:spcPct val="80000"/>
              </a:lnSpc>
            </a:pPr>
            <a:r>
              <a:rPr lang="en-US" sz="1200" b="1" smtClean="0">
                <a:latin typeface="Times New Roman" pitchFamily="18" charset="0"/>
              </a:rPr>
              <a:t>Congo (Zaire), 1963-1997</a:t>
            </a:r>
          </a:p>
          <a:p>
            <a:pPr eaLnBrk="1" hangingPunct="1">
              <a:lnSpc>
                <a:spcPct val="80000"/>
              </a:lnSpc>
            </a:pPr>
            <a:r>
              <a:rPr lang="en-US" sz="1200" b="1" smtClean="0">
                <a:latin typeface="Times New Roman" pitchFamily="18" charset="0"/>
              </a:rPr>
              <a:t>Laos, 1964-1975</a:t>
            </a:r>
          </a:p>
          <a:p>
            <a:pPr eaLnBrk="1" hangingPunct="1">
              <a:lnSpc>
                <a:spcPct val="80000"/>
              </a:lnSpc>
            </a:pPr>
            <a:r>
              <a:rPr lang="en-US" sz="1200" b="1" smtClean="0">
                <a:latin typeface="Times New Roman" pitchFamily="18" charset="0"/>
              </a:rPr>
              <a:t>Jordan, 1965-present</a:t>
            </a:r>
          </a:p>
          <a:p>
            <a:pPr eaLnBrk="1" hangingPunct="1">
              <a:lnSpc>
                <a:spcPct val="80000"/>
              </a:lnSpc>
            </a:pPr>
            <a:r>
              <a:rPr lang="en-US" sz="1200" b="1" smtClean="0">
                <a:latin typeface="Times New Roman" pitchFamily="18" charset="0"/>
              </a:rPr>
              <a:t>Ghana, 1966-present</a:t>
            </a:r>
          </a:p>
          <a:p>
            <a:pPr eaLnBrk="1" hangingPunct="1">
              <a:lnSpc>
                <a:spcPct val="80000"/>
              </a:lnSpc>
            </a:pPr>
            <a:r>
              <a:rPr lang="en-US" sz="1200" b="1" smtClean="0">
                <a:latin typeface="Times New Roman" pitchFamily="18" charset="0"/>
              </a:rPr>
              <a:t>Indonesia, 1966-present</a:t>
            </a:r>
            <a:endParaRPr lang="en-GB" sz="1200" b="1" smtClean="0">
              <a:latin typeface="Times New Roman" pitchFamily="18" charset="0"/>
            </a:endParaRPr>
          </a:p>
          <a:p>
            <a:pPr eaLnBrk="1" hangingPunct="1">
              <a:lnSpc>
                <a:spcPct val="80000"/>
              </a:lnSpc>
            </a:pPr>
            <a:r>
              <a:rPr lang="en-GB" sz="1200" b="1" smtClean="0">
                <a:latin typeface="Times New Roman" pitchFamily="18" charset="0"/>
              </a:rPr>
              <a:t>Guyana, 1966-present</a:t>
            </a:r>
            <a:endParaRPr lang="en-US" sz="1200" b="1" smtClean="0">
              <a:latin typeface="Times New Roman" pitchFamily="18" charset="0"/>
            </a:endParaRPr>
          </a:p>
          <a:p>
            <a:pPr eaLnBrk="1" hangingPunct="1">
              <a:lnSpc>
                <a:spcPct val="80000"/>
              </a:lnSpc>
            </a:pPr>
            <a:r>
              <a:rPr lang="en-US" sz="1200" b="1" smtClean="0">
                <a:latin typeface="Times New Roman" pitchFamily="18" charset="0"/>
              </a:rPr>
              <a:t>Tunisia, 1967-present</a:t>
            </a:r>
          </a:p>
          <a:p>
            <a:pPr eaLnBrk="1" hangingPunct="1">
              <a:lnSpc>
                <a:spcPct val="80000"/>
              </a:lnSpc>
            </a:pPr>
            <a:r>
              <a:rPr lang="en-US" sz="1200" b="1" smtClean="0">
                <a:latin typeface="Times New Roman" pitchFamily="18" charset="0"/>
              </a:rPr>
              <a:t>Cambodia, 1970-1975</a:t>
            </a:r>
          </a:p>
          <a:p>
            <a:pPr eaLnBrk="1" hangingPunct="1">
              <a:lnSpc>
                <a:spcPct val="80000"/>
              </a:lnSpc>
            </a:pPr>
            <a:r>
              <a:rPr lang="en-US" sz="1200" b="1" smtClean="0">
                <a:latin typeface="Times New Roman" pitchFamily="18" charset="0"/>
              </a:rPr>
              <a:t>Malaysia, 1977-present</a:t>
            </a:r>
          </a:p>
          <a:p>
            <a:pPr eaLnBrk="1" hangingPunct="1">
              <a:lnSpc>
                <a:spcPct val="80000"/>
              </a:lnSpc>
            </a:pPr>
            <a:r>
              <a:rPr lang="en-US" sz="1200" b="1" smtClean="0">
                <a:latin typeface="Times New Roman" pitchFamily="18" charset="0"/>
              </a:rPr>
              <a:t>Singapore, 1977-present</a:t>
            </a:r>
          </a:p>
          <a:p>
            <a:pPr eaLnBrk="1" hangingPunct="1">
              <a:lnSpc>
                <a:spcPct val="80000"/>
              </a:lnSpc>
            </a:pPr>
            <a:r>
              <a:rPr lang="en-US" sz="1200" b="1" smtClean="0">
                <a:latin typeface="Times New Roman" pitchFamily="18" charset="0"/>
              </a:rPr>
              <a:t>Egypt, 1978-present</a:t>
            </a:r>
          </a:p>
          <a:p>
            <a:pPr eaLnBrk="1" hangingPunct="1">
              <a:lnSpc>
                <a:spcPct val="80000"/>
              </a:lnSpc>
            </a:pPr>
            <a:r>
              <a:rPr lang="en-US" sz="1200" b="1" smtClean="0">
                <a:latin typeface="Times New Roman" pitchFamily="18" charset="0"/>
              </a:rPr>
              <a:t>Barbados, 1980-present</a:t>
            </a:r>
          </a:p>
          <a:p>
            <a:pPr eaLnBrk="1" hangingPunct="1">
              <a:lnSpc>
                <a:spcPct val="80000"/>
              </a:lnSpc>
            </a:pPr>
            <a:r>
              <a:rPr lang="en-US" sz="1200" b="1" smtClean="0">
                <a:latin typeface="Times New Roman" pitchFamily="18" charset="0"/>
              </a:rPr>
              <a:t>Saint Lucia, 1981-present</a:t>
            </a:r>
          </a:p>
          <a:p>
            <a:pPr eaLnBrk="1" hangingPunct="1">
              <a:lnSpc>
                <a:spcPct val="80000"/>
              </a:lnSpc>
            </a:pPr>
            <a:r>
              <a:rPr lang="en-US" sz="1200" b="1" smtClean="0">
                <a:latin typeface="Times New Roman" pitchFamily="18" charset="0"/>
              </a:rPr>
              <a:t>Saint Vincent and the Grenadines, 1981-present</a:t>
            </a:r>
          </a:p>
          <a:p>
            <a:pPr eaLnBrk="1" hangingPunct="1">
              <a:lnSpc>
                <a:spcPct val="80000"/>
              </a:lnSpc>
            </a:pPr>
            <a:r>
              <a:rPr lang="en-US" sz="1200" b="1" smtClean="0">
                <a:latin typeface="Times New Roman" pitchFamily="18" charset="0"/>
              </a:rPr>
              <a:t>Dominica, 1981-present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sz="2000" b="1">
                <a:latin typeface="Times New Roman" pitchFamily="18" charset="0"/>
              </a:rPr>
              <a:t>Client Acquisition in chronological order - continued</a:t>
            </a:r>
          </a:p>
        </p:txBody>
      </p:sp>
      <p:sp>
        <p:nvSpPr>
          <p:cNvPr id="161795" name="Rectangle 3"/>
          <p:cNvSpPr>
            <a:spLocks noGrp="1" noChangeArrowheads="1"/>
          </p:cNvSpPr>
          <p:nvPr>
            <p:ph type="body" sz="half" idx="1"/>
          </p:nvPr>
        </p:nvSpPr>
        <p:spPr/>
        <p:txBody>
          <a:bodyPr/>
          <a:lstStyle/>
          <a:p>
            <a:pPr>
              <a:lnSpc>
                <a:spcPct val="80000"/>
              </a:lnSpc>
            </a:pPr>
            <a:r>
              <a:rPr lang="en-US" sz="1600" b="1">
                <a:latin typeface="Times New Roman" pitchFamily="18" charset="0"/>
              </a:rPr>
              <a:t>Antigua and Barbuda, 1981-present</a:t>
            </a:r>
          </a:p>
          <a:p>
            <a:pPr>
              <a:lnSpc>
                <a:spcPct val="80000"/>
              </a:lnSpc>
            </a:pPr>
            <a:r>
              <a:rPr lang="en-US" sz="1600" b="1">
                <a:latin typeface="Times New Roman" pitchFamily="18" charset="0"/>
              </a:rPr>
              <a:t>Belize, 1982-present</a:t>
            </a:r>
          </a:p>
          <a:p>
            <a:pPr>
              <a:lnSpc>
                <a:spcPct val="80000"/>
              </a:lnSpc>
            </a:pPr>
            <a:r>
              <a:rPr lang="en-US" sz="1600" b="1">
                <a:latin typeface="Times New Roman" pitchFamily="18" charset="0"/>
              </a:rPr>
              <a:t>St. Kitts and Nevis, 1984-present</a:t>
            </a:r>
          </a:p>
          <a:p>
            <a:pPr>
              <a:lnSpc>
                <a:spcPct val="80000"/>
              </a:lnSpc>
            </a:pPr>
            <a:r>
              <a:rPr lang="en-US" sz="1600" b="1">
                <a:latin typeface="Times New Roman" pitchFamily="18" charset="0"/>
              </a:rPr>
              <a:t>Grenada, 1984-present</a:t>
            </a:r>
            <a:endParaRPr lang="en-GB" sz="1600" b="1">
              <a:latin typeface="Times New Roman" pitchFamily="18" charset="0"/>
            </a:endParaRPr>
          </a:p>
          <a:p>
            <a:pPr>
              <a:lnSpc>
                <a:spcPct val="80000"/>
              </a:lnSpc>
            </a:pPr>
            <a:r>
              <a:rPr lang="en-GB" sz="1600" b="1">
                <a:latin typeface="Times New Roman" pitchFamily="18" charset="0"/>
              </a:rPr>
              <a:t>Bahamas, 1985-present</a:t>
            </a:r>
            <a:endParaRPr lang="en-US" sz="1600" b="1">
              <a:latin typeface="Times New Roman" pitchFamily="18" charset="0"/>
            </a:endParaRPr>
          </a:p>
          <a:p>
            <a:pPr>
              <a:lnSpc>
                <a:spcPct val="80000"/>
              </a:lnSpc>
            </a:pPr>
            <a:r>
              <a:rPr lang="en-US" sz="1600" b="1">
                <a:latin typeface="Times New Roman" pitchFamily="18" charset="0"/>
              </a:rPr>
              <a:t>Marshall Islands, 1986-present</a:t>
            </a:r>
          </a:p>
          <a:p>
            <a:pPr>
              <a:lnSpc>
                <a:spcPct val="80000"/>
              </a:lnSpc>
            </a:pPr>
            <a:r>
              <a:rPr lang="en-US" sz="1600" b="1">
                <a:latin typeface="Times New Roman" pitchFamily="18" charset="0"/>
              </a:rPr>
              <a:t>Micronesia, 1986-present</a:t>
            </a:r>
          </a:p>
          <a:p>
            <a:pPr>
              <a:lnSpc>
                <a:spcPct val="80000"/>
              </a:lnSpc>
            </a:pPr>
            <a:r>
              <a:rPr lang="en-US" sz="1600" b="1">
                <a:latin typeface="Times New Roman" pitchFamily="18" charset="0"/>
              </a:rPr>
              <a:t>Nicaragua, 1990-present</a:t>
            </a:r>
          </a:p>
          <a:p>
            <a:pPr>
              <a:lnSpc>
                <a:spcPct val="80000"/>
              </a:lnSpc>
            </a:pPr>
            <a:r>
              <a:rPr lang="en-US" sz="1600" b="1">
                <a:latin typeface="Times New Roman" pitchFamily="18" charset="0"/>
              </a:rPr>
              <a:t>Suriname, 1991-present</a:t>
            </a:r>
          </a:p>
          <a:p>
            <a:pPr>
              <a:lnSpc>
                <a:spcPct val="80000"/>
              </a:lnSpc>
            </a:pPr>
            <a:r>
              <a:rPr lang="en-US" sz="1600" b="1">
                <a:latin typeface="Times New Roman" pitchFamily="18" charset="0"/>
              </a:rPr>
              <a:t>Ethiopia, 1991-present</a:t>
            </a:r>
            <a:endParaRPr lang="en-GB" sz="1600" b="1">
              <a:latin typeface="Times New Roman" pitchFamily="18" charset="0"/>
            </a:endParaRPr>
          </a:p>
          <a:p>
            <a:pPr>
              <a:lnSpc>
                <a:spcPct val="80000"/>
              </a:lnSpc>
            </a:pPr>
            <a:r>
              <a:rPr lang="en-GB" sz="1600" b="1">
                <a:latin typeface="Times New Roman" pitchFamily="18" charset="0"/>
              </a:rPr>
              <a:t>Kuwait, 1991-present</a:t>
            </a:r>
          </a:p>
          <a:p>
            <a:pPr>
              <a:lnSpc>
                <a:spcPct val="80000"/>
              </a:lnSpc>
            </a:pPr>
            <a:r>
              <a:rPr lang="en-GB" sz="1600" b="1">
                <a:latin typeface="Times New Roman" pitchFamily="18" charset="0"/>
              </a:rPr>
              <a:t>Bahrain, 1991-present</a:t>
            </a:r>
          </a:p>
          <a:p>
            <a:pPr>
              <a:lnSpc>
                <a:spcPct val="80000"/>
              </a:lnSpc>
            </a:pPr>
            <a:r>
              <a:rPr lang="en-GB" sz="1600" b="1">
                <a:latin typeface="Times New Roman" pitchFamily="18" charset="0"/>
              </a:rPr>
              <a:t>Oman, 1991-present</a:t>
            </a:r>
          </a:p>
          <a:p>
            <a:pPr>
              <a:lnSpc>
                <a:spcPct val="80000"/>
              </a:lnSpc>
            </a:pPr>
            <a:r>
              <a:rPr lang="en-GB" sz="1600" b="1">
                <a:latin typeface="Times New Roman" pitchFamily="18" charset="0"/>
              </a:rPr>
              <a:t>United Arab Emirates, 1991-present</a:t>
            </a:r>
            <a:endParaRPr lang="en-US" sz="1600" b="1">
              <a:latin typeface="Times New Roman" pitchFamily="18" charset="0"/>
            </a:endParaRPr>
          </a:p>
        </p:txBody>
      </p:sp>
      <p:sp>
        <p:nvSpPr>
          <p:cNvPr id="161796" name="Rectangle 4"/>
          <p:cNvSpPr>
            <a:spLocks noGrp="1" noChangeArrowheads="1"/>
          </p:cNvSpPr>
          <p:nvPr>
            <p:ph type="body" sz="half" idx="2"/>
          </p:nvPr>
        </p:nvSpPr>
        <p:spPr/>
        <p:txBody>
          <a:bodyPr/>
          <a:lstStyle/>
          <a:p>
            <a:pPr>
              <a:lnSpc>
                <a:spcPct val="80000"/>
              </a:lnSpc>
            </a:pPr>
            <a:r>
              <a:rPr lang="en-GB" sz="1600" b="1">
                <a:latin typeface="Times New Roman" pitchFamily="18" charset="0"/>
              </a:rPr>
              <a:t>Qatar, 1991-present</a:t>
            </a:r>
            <a:endParaRPr lang="en-US" sz="1600" b="1">
              <a:latin typeface="Times New Roman" pitchFamily="18" charset="0"/>
            </a:endParaRPr>
          </a:p>
          <a:p>
            <a:pPr>
              <a:lnSpc>
                <a:spcPct val="80000"/>
              </a:lnSpc>
            </a:pPr>
            <a:r>
              <a:rPr lang="en-US" sz="1600" b="1">
                <a:latin typeface="Times New Roman" pitchFamily="18" charset="0"/>
              </a:rPr>
              <a:t>Palau, 1994-present</a:t>
            </a:r>
          </a:p>
          <a:p>
            <a:pPr>
              <a:lnSpc>
                <a:spcPct val="80000"/>
              </a:lnSpc>
            </a:pPr>
            <a:r>
              <a:rPr lang="en-US" sz="1600" b="1">
                <a:latin typeface="Times New Roman" pitchFamily="18" charset="0"/>
              </a:rPr>
              <a:t>Bosnia, 1996-present</a:t>
            </a:r>
          </a:p>
          <a:p>
            <a:pPr>
              <a:lnSpc>
                <a:spcPct val="80000"/>
              </a:lnSpc>
            </a:pPr>
            <a:r>
              <a:rPr lang="en-US" sz="1600" b="1">
                <a:latin typeface="Times New Roman" pitchFamily="18" charset="0"/>
              </a:rPr>
              <a:t>Macedonia, 1996-present</a:t>
            </a:r>
            <a:endParaRPr lang="en-GB" sz="1600" b="1">
              <a:latin typeface="Times New Roman" pitchFamily="18" charset="0"/>
            </a:endParaRPr>
          </a:p>
          <a:p>
            <a:pPr>
              <a:lnSpc>
                <a:spcPct val="80000"/>
              </a:lnSpc>
            </a:pPr>
            <a:r>
              <a:rPr lang="en-GB" sz="1600" b="1">
                <a:latin typeface="Times New Roman" pitchFamily="18" charset="0"/>
              </a:rPr>
              <a:t>Poland, 1998-present</a:t>
            </a:r>
            <a:endParaRPr lang="en-US" sz="1600" b="1">
              <a:latin typeface="Times New Roman" pitchFamily="18" charset="0"/>
            </a:endParaRPr>
          </a:p>
          <a:p>
            <a:pPr>
              <a:lnSpc>
                <a:spcPct val="80000"/>
              </a:lnSpc>
            </a:pPr>
            <a:r>
              <a:rPr lang="en-US" sz="1600" b="1">
                <a:latin typeface="Times New Roman" pitchFamily="18" charset="0"/>
              </a:rPr>
              <a:t>Afghanistan, 2001-present</a:t>
            </a:r>
          </a:p>
          <a:p>
            <a:pPr>
              <a:lnSpc>
                <a:spcPct val="80000"/>
              </a:lnSpc>
            </a:pPr>
            <a:r>
              <a:rPr lang="en-US" sz="1600" b="1">
                <a:latin typeface="Times New Roman" pitchFamily="18" charset="0"/>
              </a:rPr>
              <a:t>Iraq, 2004-present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b="1" dirty="0" err="1" smtClean="0">
                <a:latin typeface="Times New Roman" pitchFamily="18" charset="0"/>
                <a:cs typeface="Times New Roman" pitchFamily="18" charset="0"/>
              </a:rPr>
              <a:t>Clientalism</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sz="2900" b="1" dirty="0" smtClean="0">
                <a:latin typeface="Times New Roman" pitchFamily="18" charset="0"/>
                <a:cs typeface="Times New Roman" pitchFamily="18" charset="0"/>
              </a:rPr>
              <a:t>At least as far back as ancient Rome, powerful political units have acted through a network of clients. </a:t>
            </a:r>
            <a:endParaRPr lang="en-US" sz="2900" dirty="0" smtClean="0">
              <a:latin typeface="Times New Roman" pitchFamily="18" charset="0"/>
              <a:cs typeface="Times New Roman" pitchFamily="18" charset="0"/>
            </a:endParaRPr>
          </a:p>
          <a:p>
            <a:pPr>
              <a:buNone/>
            </a:pPr>
            <a:r>
              <a:rPr lang="en-US" sz="2900" b="1" dirty="0" smtClean="0">
                <a:latin typeface="Times New Roman" pitchFamily="18" charset="0"/>
                <a:cs typeface="Times New Roman" pitchFamily="18" charset="0"/>
              </a:rPr>
              <a:t> </a:t>
            </a:r>
            <a:endParaRPr lang="en-US" sz="2900" dirty="0" smtClean="0">
              <a:latin typeface="Times New Roman" pitchFamily="18" charset="0"/>
              <a:cs typeface="Times New Roman" pitchFamily="18" charset="0"/>
            </a:endParaRPr>
          </a:p>
          <a:p>
            <a:pPr>
              <a:buNone/>
            </a:pPr>
            <a:r>
              <a:rPr lang="en-US" sz="2900" b="1" dirty="0" smtClean="0">
                <a:latin typeface="Times New Roman" pitchFamily="18" charset="0"/>
                <a:cs typeface="Times New Roman" pitchFamily="18" charset="0"/>
              </a:rPr>
              <a:t>The advantages of having clients rather than, say, imperial provinces are twofold: </a:t>
            </a:r>
            <a:endParaRPr lang="en-US" sz="2900" dirty="0" smtClean="0">
              <a:latin typeface="Times New Roman" pitchFamily="18" charset="0"/>
              <a:cs typeface="Times New Roman" pitchFamily="18" charset="0"/>
            </a:endParaRPr>
          </a:p>
          <a:p>
            <a:pPr>
              <a:buNone/>
            </a:pPr>
            <a:r>
              <a:rPr lang="en-US" sz="2900" b="1" dirty="0" smtClean="0">
                <a:latin typeface="Times New Roman" pitchFamily="18" charset="0"/>
                <a:cs typeface="Times New Roman" pitchFamily="18" charset="0"/>
              </a:rPr>
              <a:t> </a:t>
            </a:r>
            <a:endParaRPr lang="en-US" sz="2900" dirty="0" smtClean="0">
              <a:latin typeface="Times New Roman" pitchFamily="18" charset="0"/>
              <a:cs typeface="Times New Roman" pitchFamily="18" charset="0"/>
            </a:endParaRPr>
          </a:p>
          <a:p>
            <a:pPr marL="514350" indent="-514350">
              <a:buAutoNum type="arabicPeriod"/>
            </a:pPr>
            <a:r>
              <a:rPr lang="en-US" sz="2900" b="1" dirty="0" smtClean="0">
                <a:latin typeface="Times New Roman" pitchFamily="18" charset="0"/>
                <a:cs typeface="Times New Roman" pitchFamily="18" charset="0"/>
              </a:rPr>
              <a:t>the administrative and political costs of administering clients are considerably less than those occasioned by direct rule</a:t>
            </a:r>
            <a:endParaRPr lang="en-US" sz="2900" dirty="0" smtClean="0">
              <a:latin typeface="Times New Roman" pitchFamily="18" charset="0"/>
              <a:cs typeface="Times New Roman" pitchFamily="18" charset="0"/>
            </a:endParaRPr>
          </a:p>
          <a:p>
            <a:pPr marL="514350" indent="-514350">
              <a:buAutoNum type="arabicPeriod"/>
            </a:pPr>
            <a:r>
              <a:rPr lang="en-US" sz="2900" b="1" dirty="0" smtClean="0">
                <a:latin typeface="Times New Roman" pitchFamily="18" charset="0"/>
                <a:cs typeface="Times New Roman" pitchFamily="18" charset="0"/>
              </a:rPr>
              <a:t>have clients (referred to by the Romans as “friends”) is significantly more flattering to one’s self-image as a free political unit than to have subjects. </a:t>
            </a:r>
            <a:endParaRPr lang="en-US" sz="2900" dirty="0" smtClean="0">
              <a:latin typeface="Times New Roman" pitchFamily="18" charset="0"/>
              <a:cs typeface="Times New Roman" pitchFamily="18" charset="0"/>
            </a:endParaRPr>
          </a:p>
          <a:p>
            <a:pPr lvl="0">
              <a:buNone/>
            </a:pPr>
            <a:r>
              <a:rPr lang="en-US" sz="2900" b="1" dirty="0" smtClean="0">
                <a:latin typeface="Times New Roman" pitchFamily="18" charset="0"/>
                <a:cs typeface="Times New Roman" pitchFamily="18" charset="0"/>
              </a:rPr>
              <a:t>BUT</a:t>
            </a:r>
          </a:p>
          <a:p>
            <a:pPr lvl="0">
              <a:buNone/>
            </a:pPr>
            <a:r>
              <a:rPr lang="en-US" sz="2900" b="1" dirty="0" smtClean="0">
                <a:latin typeface="Times New Roman" pitchFamily="18" charset="0"/>
                <a:cs typeface="Times New Roman" pitchFamily="18" charset="0"/>
              </a:rPr>
              <a:t> Counterbalancing these benefits, of course, is an obvious disadvantage: clients, by virtue of their formal independence, are often obstreperous and able to manipulate the patron for their own ends.  </a:t>
            </a:r>
            <a:endParaRPr lang="en-US" sz="2900" dirty="0" smtClean="0">
              <a:latin typeface="Times New Roman" pitchFamily="18" charset="0"/>
              <a:cs typeface="Times New Roman" pitchFamily="18" charset="0"/>
            </a:endParaRPr>
          </a:p>
          <a:p>
            <a:r>
              <a:rPr lang="en-US" sz="2900" b="1" dirty="0" smtClean="0">
                <a:latin typeface="Times New Roman" pitchFamily="18" charset="0"/>
                <a:cs typeface="Times New Roman" pitchFamily="18" charset="0"/>
              </a:rPr>
              <a:t>But Client state networks also require considerable resources to maintain.  </a:t>
            </a:r>
            <a:endParaRPr lang="en-US" sz="29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err="1" smtClean="0">
                <a:latin typeface="Times New Roman" pitchFamily="18" charset="0"/>
                <a:cs typeface="Times New Roman" pitchFamily="18" charset="0"/>
              </a:rPr>
              <a:t>Clientalism</a:t>
            </a:r>
            <a:r>
              <a:rPr lang="en-US" sz="2000" b="1" dirty="0" smtClean="0">
                <a:latin typeface="Times New Roman" pitchFamily="18" charset="0"/>
                <a:cs typeface="Times New Roman" pitchFamily="18" charset="0"/>
              </a:rPr>
              <a:t> continued</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endParaRPr lang="en-US" sz="2000"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Patron-client relations -- hierarchical</a:t>
            </a:r>
          </a:p>
          <a:p>
            <a:pPr>
              <a:buNone/>
            </a:pP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Often but not necessarily mutually beneficial</a:t>
            </a:r>
          </a:p>
          <a:p>
            <a:pPr>
              <a:buNone/>
            </a:pP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Commitments mostly one way  -- by US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Organizational Form of US </a:t>
            </a:r>
            <a:r>
              <a:rPr lang="en-US" sz="2400" b="1" dirty="0" err="1" smtClean="0">
                <a:latin typeface="Times New Roman" pitchFamily="18" charset="0"/>
                <a:cs typeface="Times New Roman" pitchFamily="18" charset="0"/>
              </a:rPr>
              <a:t>Clientalism</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marL="457200" indent="-457200">
              <a:buAutoNum type="arabicPeriod"/>
            </a:pPr>
            <a:r>
              <a:rPr lang="en-US" sz="2000" b="1" dirty="0" smtClean="0">
                <a:latin typeface="Times New Roman" pitchFamily="18" charset="0"/>
                <a:cs typeface="Times New Roman" pitchFamily="18" charset="0"/>
              </a:rPr>
              <a:t>Headquarters  - Washington</a:t>
            </a:r>
          </a:p>
          <a:p>
            <a:pPr marL="457200" indent="-457200">
              <a:buAutoNum type="arabicPeriod"/>
            </a:pP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2    The Field – Embassies etc</a:t>
            </a:r>
          </a:p>
          <a:p>
            <a:pPr>
              <a:buNone/>
            </a:pPr>
            <a:endParaRPr lang="en-US" sz="2000" b="1" dirty="0" smtClean="0">
              <a:latin typeface="Times New Roman" pitchFamily="18" charset="0"/>
              <a:cs typeface="Times New Roman" pitchFamily="18" charset="0"/>
            </a:endParaRPr>
          </a:p>
          <a:p>
            <a:pPr marL="457200" indent="-457200">
              <a:buNone/>
            </a:pPr>
            <a:r>
              <a:rPr lang="en-US" sz="2000" b="1" dirty="0" smtClean="0">
                <a:latin typeface="Times New Roman" pitchFamily="18" charset="0"/>
                <a:cs typeface="Times New Roman" pitchFamily="18" charset="0"/>
              </a:rPr>
              <a:t>Information Flows  -- Communication</a:t>
            </a:r>
          </a:p>
          <a:p>
            <a:pPr marL="457200" indent="-457200">
              <a:buNone/>
            </a:pPr>
            <a:endParaRPr lang="en-US" sz="2000" b="1" dirty="0" smtClean="0">
              <a:latin typeface="Times New Roman" pitchFamily="18" charset="0"/>
              <a:cs typeface="Times New Roman" pitchFamily="18" charset="0"/>
            </a:endParaRPr>
          </a:p>
          <a:p>
            <a:pPr marL="457200" indent="-457200">
              <a:buNone/>
            </a:pPr>
            <a:r>
              <a:rPr lang="en-US" sz="2000" b="1" dirty="0" smtClean="0">
                <a:latin typeface="Times New Roman" pitchFamily="18" charset="0"/>
                <a:cs typeface="Times New Roman" pitchFamily="18" charset="0"/>
              </a:rPr>
              <a:t>4 Country specific focus  </a:t>
            </a:r>
          </a:p>
          <a:p>
            <a:pPr marL="457200" indent="-457200">
              <a:buNone/>
            </a:pPr>
            <a:endParaRPr lang="en-US" sz="2000" b="1" dirty="0" smtClean="0">
              <a:latin typeface="Times New Roman" pitchFamily="18" charset="0"/>
              <a:cs typeface="Times New Roman" pitchFamily="18" charset="0"/>
            </a:endParaRPr>
          </a:p>
          <a:p>
            <a:pPr marL="457200" indent="-457200">
              <a:buNone/>
            </a:pPr>
            <a:r>
              <a:rPr lang="en-US" sz="2000" b="1" dirty="0" smtClean="0">
                <a:latin typeface="Times New Roman" pitchFamily="18" charset="0"/>
                <a:cs typeface="Times New Roman" pitchFamily="18" charset="0"/>
              </a:rPr>
              <a:t>5 Problems almost exclusively within Clients</a:t>
            </a:r>
          </a:p>
          <a:p>
            <a:pPr>
              <a:buNone/>
            </a:pP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Problem filtering (highlighting the situation as problems so they are addressed)</a:t>
            </a:r>
          </a:p>
          <a:p>
            <a:pPr>
              <a:buNone/>
            </a:pPr>
            <a:r>
              <a:rPr lang="en-US" sz="2000" b="1" dirty="0" smtClean="0">
                <a:latin typeface="Times New Roman" pitchFamily="18" charset="0"/>
                <a:cs typeface="Times New Roman" pitchFamily="18" charset="0"/>
              </a:rPr>
              <a:t> exception monitoring (responding with relevant information when policy is not working)</a:t>
            </a:r>
          </a:p>
          <a:p>
            <a:pPr>
              <a:buNone/>
            </a:pPr>
            <a:r>
              <a:rPr lang="en-US" sz="2000" b="1" dirty="0" smtClean="0">
                <a:latin typeface="Times New Roman" pitchFamily="18" charset="0"/>
                <a:cs typeface="Times New Roman" pitchFamily="18" charset="0"/>
              </a:rPr>
              <a:t>infinite focusing (focusing on the success or failure of current policy and WHY)</a:t>
            </a:r>
          </a:p>
          <a:p>
            <a:pPr>
              <a:buNone/>
            </a:pPr>
            <a:endParaRPr lang="en-US" sz="20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And Surveillance  -- programmatic reporting of the performance of the regime and the provision of direct advise on how to perform  -- The Uruguay Example</a:t>
            </a:r>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imes New Roman" pitchFamily="18" charset="0"/>
                <a:cs typeface="Times New Roman" pitchFamily="18" charset="0"/>
              </a:rPr>
              <a:t>Organizational form continued</a:t>
            </a:r>
            <a:endParaRPr lang="en-US" sz="2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1800" b="1" dirty="0" smtClean="0">
                <a:latin typeface="Times New Roman" pitchFamily="18" charset="0"/>
                <a:cs typeface="Times New Roman" pitchFamily="18" charset="0"/>
              </a:rPr>
              <a:t>US officials focus on the survival and performance of the Regime of the client</a:t>
            </a:r>
          </a:p>
          <a:p>
            <a:endParaRPr lang="en-US" sz="1800" b="1" dirty="0" smtClean="0">
              <a:latin typeface="Times New Roman" pitchFamily="18" charset="0"/>
              <a:cs typeface="Times New Roman" pitchFamily="18" charset="0"/>
            </a:endParaRPr>
          </a:p>
          <a:p>
            <a:pPr>
              <a:buNone/>
            </a:pPr>
            <a:r>
              <a:rPr lang="en-US" sz="1800" b="1" dirty="0" smtClean="0">
                <a:latin typeface="Times New Roman" pitchFamily="18" charset="0"/>
                <a:cs typeface="Times New Roman" pitchFamily="18" charset="0"/>
              </a:rPr>
              <a:t>Regime is the political and economic arrangements that give formal and informal power to certain types of actors (regime types vary substantially)</a:t>
            </a:r>
          </a:p>
          <a:p>
            <a:endParaRPr lang="en-US" sz="1800" b="1" dirty="0" smtClean="0">
              <a:latin typeface="Times New Roman" pitchFamily="18" charset="0"/>
              <a:cs typeface="Times New Roman" pitchFamily="18" charset="0"/>
            </a:endParaRPr>
          </a:p>
          <a:p>
            <a:pPr>
              <a:buNone/>
            </a:pPr>
            <a:r>
              <a:rPr lang="en-US" sz="1800" b="1" dirty="0" smtClean="0">
                <a:latin typeface="Times New Roman" pitchFamily="18" charset="0"/>
                <a:cs typeface="Times New Roman" pitchFamily="18" charset="0"/>
              </a:rPr>
              <a:t>Clients acquiesce to be </a:t>
            </a:r>
            <a:r>
              <a:rPr lang="en-US" sz="1800" b="1" dirty="0" err="1" smtClean="0">
                <a:latin typeface="Times New Roman" pitchFamily="18" charset="0"/>
                <a:cs typeface="Times New Roman" pitchFamily="18" charset="0"/>
              </a:rPr>
              <a:t>surveilled</a:t>
            </a:r>
            <a:endParaRPr lang="en-US" sz="1800" b="1" dirty="0" smtClean="0">
              <a:latin typeface="Times New Roman" pitchFamily="18" charset="0"/>
              <a:cs typeface="Times New Roman" pitchFamily="18" charset="0"/>
            </a:endParaRPr>
          </a:p>
          <a:p>
            <a:endParaRPr lang="en-US" sz="1800" b="1" dirty="0" smtClean="0">
              <a:latin typeface="Times New Roman" pitchFamily="18" charset="0"/>
              <a:cs typeface="Times New Roman" pitchFamily="18" charset="0"/>
            </a:endParaRPr>
          </a:p>
          <a:p>
            <a:endParaRPr lang="en-US" sz="18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Definition of as US Client</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endParaRPr lang="en-US" sz="1800"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     What these states all have in common is that the maintenance of their type of regime (though not by any means the individual leaders or political groupings comprising any given regime) is a) considered by the U.S. government as a legitimate matter of concern, which b) is worth considerable political and, if need be, economic and military efforts, should it be seen as endangered.  In addition, the dominant political forces in each of these states also c) consider that characteristics a) and b) are themselves normal and legitimate.  This, then, is a more complete definition of client states.</a:t>
            </a:r>
            <a:endParaRPr lang="en-US" sz="20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000" dirty="0" smtClean="0">
                <a:latin typeface="Times New Roman" pitchFamily="18" charset="0"/>
                <a:cs typeface="Times New Roman" pitchFamily="18" charset="0"/>
              </a:rPr>
              <a:t>criteria for determining which states are currently U.S. clients –Footnote 56</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buNone/>
            </a:pPr>
            <a:endParaRPr lang="en-US" sz="1200" dirty="0" smtClean="0"/>
          </a:p>
          <a:p>
            <a:r>
              <a:rPr lang="en-US" sz="1900" dirty="0" smtClean="0">
                <a:latin typeface="Times New Roman" pitchFamily="18" charset="0"/>
                <a:cs typeface="Times New Roman" pitchFamily="18" charset="0"/>
              </a:rPr>
              <a:t>First, we assumed, unless there was strong evidence to the contrary (e.g., the case of Cuba), that all states with whom the U.S. concluded a bilateral or multilateral mutual defense treaty before the end of the cold war are U.S. clients. </a:t>
            </a:r>
          </a:p>
          <a:p>
            <a:r>
              <a:rPr lang="en-US" sz="1900" dirty="0" smtClean="0">
                <a:latin typeface="Times New Roman" pitchFamily="18" charset="0"/>
                <a:cs typeface="Times New Roman" pitchFamily="18" charset="0"/>
              </a:rPr>
              <a:t>Second, we added to that list those countries with whom the U.S. has close military-to-military ties, principally via treaty arrangements permitting extensive arms transfers and military training; as well as those states over whom the U.S. at some point established detailed budgetary monitoring and control.  </a:t>
            </a:r>
          </a:p>
          <a:p>
            <a:r>
              <a:rPr lang="en-US" sz="1900" dirty="0" smtClean="0">
                <a:latin typeface="Times New Roman" pitchFamily="18" charset="0"/>
                <a:cs typeface="Times New Roman" pitchFamily="18" charset="0"/>
              </a:rPr>
              <a:t>Other countries, notably those in which there are U.S. military bases, or with whom the U.S. recently concluded a mutual defense treaty, or for which there is evidence of CIA budgetary support or emergency military assistance, or which are in the same region as other U.S. clients, we added to the list if a) there was verbal evidence (e.g., from the State Department budget “justification” to Congress – U.S. Department of State 2005b) that the state in question is considered as an ally or otherwise important to U.S. security or b) there is no countervailing evidence of U.S. deferral to other states (e.g., France; Russia). </a:t>
            </a:r>
          </a:p>
          <a:p>
            <a:r>
              <a:rPr lang="en-US" sz="1900" dirty="0" smtClean="0">
                <a:latin typeface="Times New Roman" pitchFamily="18" charset="0"/>
                <a:cs typeface="Times New Roman" pitchFamily="18" charset="0"/>
              </a:rPr>
              <a:t>Finally, states that at some point had been U.S. colonies, territories, or trusteeships, or were occupied militarily by the U.S., were also included if they did not fall into any of the above categories.  </a:t>
            </a:r>
            <a:endParaRPr lang="en-US"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2000" b="1" smtClean="0">
                <a:latin typeface="Times New Roman" pitchFamily="18" charset="0"/>
              </a:rPr>
              <a:t>President Franklin Roosevelt with Nicaraguan</a:t>
            </a:r>
            <a:r>
              <a:rPr lang="en-US" sz="2000" smtClean="0">
                <a:latin typeface="Times New Roman" pitchFamily="18" charset="0"/>
              </a:rPr>
              <a:t> </a:t>
            </a:r>
            <a:r>
              <a:rPr lang="en-US" sz="2000" b="1" smtClean="0">
                <a:latin typeface="Times New Roman" pitchFamily="18" charset="0"/>
              </a:rPr>
              <a:t>dictator Anastasio Somoza in Washington, D.C.</a:t>
            </a:r>
            <a:endParaRPr lang="en-US" sz="2000" smtClean="0">
              <a:latin typeface="Times New Roman" pitchFamily="18" charset="0"/>
            </a:endParaRPr>
          </a:p>
        </p:txBody>
      </p:sp>
      <p:pic>
        <p:nvPicPr>
          <p:cNvPr id="24579" name="Picture 3"/>
          <p:cNvPicPr>
            <a:picLocks noGrp="1" noChangeAspect="1" noChangeArrowheads="1"/>
          </p:cNvPicPr>
          <p:nvPr>
            <p:ph type="body" idx="1"/>
          </p:nvPr>
        </p:nvPicPr>
        <p:blipFill>
          <a:blip r:embed="rId3" cstate="print"/>
          <a:srcRect/>
          <a:stretch>
            <a:fillRect/>
          </a:stretch>
        </p:blipFill>
        <p:spPr>
          <a:xfrm>
            <a:off x="1444625" y="1981200"/>
            <a:ext cx="6403975" cy="3886200"/>
          </a:xfrm>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2000" b="1" smtClean="0">
                <a:latin typeface="Times New Roman" pitchFamily="18" charset="0"/>
              </a:rPr>
              <a:t>President Eisenhower greets Vietnamese President Diem</a:t>
            </a:r>
          </a:p>
        </p:txBody>
      </p:sp>
      <p:pic>
        <p:nvPicPr>
          <p:cNvPr id="25603" name="Picture 3"/>
          <p:cNvPicPr>
            <a:picLocks noGrp="1" noChangeAspect="1" noChangeArrowheads="1"/>
          </p:cNvPicPr>
          <p:nvPr>
            <p:ph type="body" idx="1"/>
          </p:nvPr>
        </p:nvPicPr>
        <p:blipFill>
          <a:blip r:embed="rId3" cstate="print"/>
          <a:srcRect/>
          <a:stretch>
            <a:fillRect/>
          </a:stretch>
        </p:blipFill>
        <p:spPr>
          <a:xfrm>
            <a:off x="1903413" y="1981200"/>
            <a:ext cx="4954587" cy="3886200"/>
          </a:xfrm>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1148</Words>
  <Application>Microsoft Office PowerPoint</Application>
  <PresentationFormat>On-screen Show (4:3)</PresentationFormat>
  <Paragraphs>254</Paragraphs>
  <Slides>19</Slides>
  <Notes>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An Empire of Client States</vt:lpstr>
      <vt:lpstr>Clientalism</vt:lpstr>
      <vt:lpstr>Clientalism continued</vt:lpstr>
      <vt:lpstr>Organizational Form of US Clientalism</vt:lpstr>
      <vt:lpstr>Organizational form continued</vt:lpstr>
      <vt:lpstr>Definition of as US Client</vt:lpstr>
      <vt:lpstr>criteria for determining which states are currently U.S. clients –Footnote 56</vt:lpstr>
      <vt:lpstr>President Franklin Roosevelt with Nicaraguan dictator Anastasio Somoza in Washington, D.C.</vt:lpstr>
      <vt:lpstr>President Eisenhower greets Vietnamese President Diem</vt:lpstr>
      <vt:lpstr>President Carter Greets the Shah of Iran</vt:lpstr>
      <vt:lpstr>President Reagan meets Liberian President Samuel Doe</vt:lpstr>
      <vt:lpstr>President Bush walks with Saudi King Abdullah</vt:lpstr>
      <vt:lpstr>Afghan President Karzai, Vice-President Biden, President Obama and Pakistan President Zardari walk along at the White House </vt:lpstr>
      <vt:lpstr>Current US Clients</vt:lpstr>
      <vt:lpstr>Current US Clients</vt:lpstr>
      <vt:lpstr>Current US Clients</vt:lpstr>
      <vt:lpstr>Client Acquisition in chronological order </vt:lpstr>
      <vt:lpstr>Client Acquisition in chronological order - continued</vt:lpstr>
      <vt:lpstr>Client Acquisition in chronological order - continued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Empire of Client States</dc:title>
  <dc:creator>Stephen Majeski</dc:creator>
  <cp:lastModifiedBy>sfricks</cp:lastModifiedBy>
  <cp:revision>24</cp:revision>
  <dcterms:created xsi:type="dcterms:W3CDTF">2010-01-10T21:50:43Z</dcterms:created>
  <dcterms:modified xsi:type="dcterms:W3CDTF">2010-01-12T23:58:05Z</dcterms:modified>
</cp:coreProperties>
</file>